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6858000" cx="12192000"/>
  <p:notesSz cx="7772400" cy="10058400"/>
  <p:embeddedFontLst>
    <p:embeddedFont>
      <p:font typeface="Play"/>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56E4E7-85A0-4020-853E-20383119DBF4}">
  <a:tblStyle styleId="{8656E4E7-85A0-4020-853E-20383119DBF4}"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Play-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lay-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blogs/devops/accelerate-your-software-development-lifecycle-with-amazon-q/" TargetMode="External"/><Relationship Id="rId3" Type="http://schemas.openxmlformats.org/officeDocument/2006/relationships/hyperlink" Target="https://docs.aws.amazon.com/amazonq/latest/qdeveloper-ug/q-language-ide-support.html" TargetMode="External"/><Relationship Id="rId4" Type="http://schemas.openxmlformats.org/officeDocument/2006/relationships/hyperlink" Target="https://aws.amazon.com/blogs/devops/accelerate-your-software-development-lifecycle-with-amazon-q/"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Welcome to the Automating Your Architecture module. This module introduces you to the foundations of automation and infrastructure as code (IaC). The module also introduces AWS CloudFormation, </a:t>
            </a:r>
            <a:r>
              <a:rPr b="0" i="0" lang="en-US">
                <a:solidFill>
                  <a:schemeClr val="dk1"/>
                </a:solidFill>
                <a:latin typeface="Calibri"/>
                <a:ea typeface="Calibri"/>
                <a:cs typeface="Calibri"/>
                <a:sym typeface="Calibri"/>
              </a:rPr>
              <a:t>a service that helps you model and set up your AWS resources by using a template that describes the resources you want. The template then takes care of provisioning and configuring those resources for you. You will also learn about some additional tools to help you implement CloudFormation more quickly. </a:t>
            </a:r>
            <a:endParaRPr>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1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r>
              <a:rPr b="0" i="0" lang="en-US">
                <a:solidFill>
                  <a:schemeClr val="dk1"/>
                </a:solidFill>
                <a:latin typeface="Calibri"/>
                <a:ea typeface="Calibri"/>
                <a:cs typeface="Calibri"/>
                <a:sym typeface="Calibri"/>
              </a:rPr>
              <a:t>This should be contrasted with the anti-pattern of manual processes from the last slide. This slide discusses the benefits of automation and should be used as the foundation for discussions in the coming sections. The next section is Using infrastructure as code, which includes discussion of how to implement these benefits of automation.</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To minimize the risks from manual processes, modern operating environments commonly rely on full automation. Automation eliminates manual intervention or access to production environments and focuses on the setup, configuration, deployment, and support of infrastructure and the applications that run on it. By using automation, you can set up reproducible environments more rapidly in a standardized and repeatable configuration.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You can improve productivity by using automation for software testing, software releasing, machine configuration, operating system patching, troubleshooting, or bug fixing. You can use many levels of automation practices together. You can use automatic scaling to respond to customer demand and create more elastic environments.   </a:t>
            </a:r>
            <a:endParaRPr i="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the benefits of automation, see “The Case for Investing in Cloud Automation” and “Automation and Tooling” on the content resources page of your online course.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1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There are no student notes for this slide.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1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section introduces infrastructure as code (IaC). </a:t>
            </a:r>
            <a:r>
              <a:rPr b="0" i="0" lang="en-US">
                <a:solidFill>
                  <a:srgbClr val="16191F"/>
                </a:solidFill>
                <a:latin typeface="Calibri"/>
                <a:ea typeface="Calibri"/>
                <a:cs typeface="Calibri"/>
                <a:sym typeface="Calibri"/>
              </a:rPr>
              <a:t>This section is intended to bridge the ideas of automation with the AWS automation tool CloudFormation. This section discusses the benefits and approaches to IaC and introduces several AWS IaC solutions.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introduces infrastructure as code (IaC). </a:t>
            </a:r>
            <a:r>
              <a:rPr b="0" i="0" lang="en-US">
                <a:solidFill>
                  <a:srgbClr val="16191F"/>
                </a:solidFill>
                <a:latin typeface="Calibri"/>
                <a:ea typeface="Calibri"/>
                <a:cs typeface="Calibri"/>
                <a:sym typeface="Calibri"/>
              </a:rPr>
              <a:t>Infrastructure was traditionally provisioned by using a combination of scripts and manual processes. This results in the creation of new environments not always being repeatable, reliable, or consistent. IaC solutions enable the creation, deployment, and maintenance of infrastructure in a programmatic and descriptive way. This section discusses the benefits and approaches to IaC and introduces several AWS IaC solutions.</a:t>
            </a:r>
            <a:endParaRPr>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1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1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Remind the students that infrastructure and code is the way to implement the benefits of automation. If the students need more information on IaC, you can review the content </a:t>
            </a:r>
            <a:r>
              <a:rPr b="0" i="0" lang="en-US">
                <a:latin typeface="Calibri"/>
                <a:ea typeface="Calibri"/>
                <a:cs typeface="Calibri"/>
                <a:sym typeface="Calibri"/>
              </a:rPr>
              <a:t>on “What is Infrastructure as Code?” </a:t>
            </a:r>
            <a:r>
              <a:rPr b="0" lang="en-US">
                <a:latin typeface="Calibri"/>
                <a:ea typeface="Calibri"/>
                <a:cs typeface="Calibri"/>
                <a:sym typeface="Calibri"/>
              </a:rPr>
              <a:t>The link is in the course resources.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Infrastructure as code (IaC) is an industry term that refers to the process of provisioning and managing cloud resources by defining them in a template file that is both human-readable and machine-consumable. </a:t>
            </a:r>
            <a:r>
              <a:rPr b="0" i="0" lang="en-US">
                <a:solidFill>
                  <a:srgbClr val="333333"/>
                </a:solidFill>
                <a:latin typeface="Calibri"/>
                <a:ea typeface="Calibri"/>
                <a:cs typeface="Calibri"/>
                <a:sym typeface="Calibri"/>
              </a:rPr>
              <a:t>Any application environment requires many infrastructure components, such as operating systems, database connections, and storage. Developers have to regularly set up, update, and maintain the infrastructure to develop, test, and deploy applications. </a:t>
            </a:r>
            <a:endParaRPr/>
          </a:p>
          <a:p>
            <a:pPr indent="0" lvl="0" marL="0" rtl="0" algn="l">
              <a:spcBef>
                <a:spcPts val="0"/>
              </a:spcBef>
              <a:spcAft>
                <a:spcPts val="0"/>
              </a:spcAft>
              <a:buNone/>
            </a:pPr>
            <a:r>
              <a:t/>
            </a:r>
            <a:endParaRPr b="0" i="0">
              <a:solidFill>
                <a:srgbClr val="333333"/>
              </a:solidFill>
              <a:latin typeface="Calibri"/>
              <a:ea typeface="Calibri"/>
              <a:cs typeface="Calibri"/>
              <a:sym typeface="Calibri"/>
            </a:endParaRPr>
          </a:p>
          <a:p>
            <a:pPr indent="0" lvl="0" marL="0" rtl="0" algn="l">
              <a:spcBef>
                <a:spcPts val="0"/>
              </a:spcBef>
              <a:spcAft>
                <a:spcPts val="0"/>
              </a:spcAft>
              <a:buNone/>
            </a:pPr>
            <a:r>
              <a:rPr b="0" i="0" lang="en-US">
                <a:solidFill>
                  <a:srgbClr val="333333"/>
                </a:solidFill>
                <a:latin typeface="Calibri"/>
                <a:ea typeface="Calibri"/>
                <a:cs typeface="Calibri"/>
                <a:sym typeface="Calibri"/>
              </a:rPr>
              <a:t>Manual infrastructure management is time-consuming and prone to error—especially when you manage applications at scale. With infrastructure as code, you define your infrastructure's desired state without including all the steps to get to that state. Organizations use infrastructure as code to control costs, reduce risks, and respond with speed to new business opportunities.</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IaC continues to grow in popularity because it provides a workable solution to challenges, such as how to replicate, redeploy, and repurpose infrastructure, reliably, and consistently.</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1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1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r>
              <a:rPr b="0" lang="en-US">
                <a:solidFill>
                  <a:schemeClr val="dk1"/>
                </a:solidFill>
                <a:latin typeface="Calibri"/>
                <a:ea typeface="Calibri"/>
                <a:cs typeface="Calibri"/>
                <a:sym typeface="Calibri"/>
              </a:rPr>
              <a:t>This slide shows an example of the key benefits of IaC. Highlight the benefits of r</a:t>
            </a:r>
            <a:r>
              <a:rPr lang="en-US">
                <a:solidFill>
                  <a:schemeClr val="dk1"/>
                </a:solidFill>
                <a:latin typeface="Calibri"/>
                <a:ea typeface="Calibri"/>
                <a:cs typeface="Calibri"/>
                <a:sym typeface="Calibri"/>
              </a:rPr>
              <a:t>eusability, repeatability, and maintainability as you walk through the diagram. </a:t>
            </a:r>
            <a:endParaRPr/>
          </a:p>
          <a:p>
            <a:pPr indent="0" lvl="0" marL="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r>
              <a:rPr b="0" lang="en-US">
                <a:solidFill>
                  <a:schemeClr val="dk1"/>
                </a:solidFill>
                <a:latin typeface="Calibri"/>
                <a:ea typeface="Calibri"/>
                <a:cs typeface="Calibri"/>
                <a:sym typeface="Calibri"/>
              </a:rPr>
              <a:t>Review the concepts of the development environment, test environment, and production environment.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Now, consider some of the benefits of IaC in more detail. If you build infrastructure with code, you gain benefits such as the ability to rapidly deploy complex environments. With one template (or a combination of templates), you can build the same complex environments repeatedly. </a:t>
            </a:r>
            <a:r>
              <a:rPr b="0" i="0" lang="en-US">
                <a:solidFill>
                  <a:schemeClr val="dk1"/>
                </a:solidFill>
                <a:latin typeface="Calibri"/>
                <a:ea typeface="Calibri"/>
                <a:cs typeface="Calibri"/>
                <a:sym typeface="Calibri"/>
              </a:rPr>
              <a:t>For example, a stack can include all the resources required to run a web application, such as a web server, a database, and networking rules. If you no longer require that web application, you can delete the stack, and all of its related resources are deleted.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this example, you can use a single template to create three different stacks. Stack 1 is your development environment, stack 2 is your test environment, and stack 3 is your production environment. The development environment is typically more flexible and dynamic so that you can prototype, write, test, and debug code for your application. The test environment simulates the production environment so that new applications can be tested for functionality, performance, and reliability. The production environment is where your application is made available to end users.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When you use one template to create these three stacks, you can have greater confidence that if your test jobs performed well in the test environment, they will also perform well in the production environment. The template minimizes the risk that the test environment is configured differently from the production environment.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If you must make a configuration update in the test environment, your can push the update to the template to update all the stacks. This process helps ensure that the modifications to a single environment will be reliably propagated to all environments that should receive the update.</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Another benefit is that you can clean up all the resources that were created in your account to support a test environment after you no longer need them. This helps reduce the cost associated with resources that you no longer need and helps keep your account clean.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1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15: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The remainder of this module focuses on how to use CloudFormation to build </a:t>
            </a:r>
            <a:r>
              <a:rPr b="0" i="0" lang="en-US">
                <a:solidFill>
                  <a:schemeClr val="dk1"/>
                </a:solidFill>
                <a:latin typeface="Calibri"/>
                <a:ea typeface="Calibri"/>
                <a:cs typeface="Calibri"/>
                <a:sym typeface="Calibri"/>
              </a:rPr>
              <a:t>infrastructure as code</a:t>
            </a:r>
            <a:r>
              <a:rPr b="0" lang="en-US">
                <a:latin typeface="Calibri"/>
                <a:ea typeface="Calibri"/>
                <a:cs typeface="Calibri"/>
                <a:sym typeface="Calibri"/>
              </a:rPr>
              <a:t>. This should be a thorough introduction to the basics of the service. For more information, see the </a:t>
            </a:r>
            <a:r>
              <a:rPr b="0" i="1" lang="en-US">
                <a:latin typeface="Calibri"/>
                <a:ea typeface="Calibri"/>
                <a:cs typeface="Calibri"/>
                <a:sym typeface="Calibri"/>
              </a:rPr>
              <a:t>CloudFormation</a:t>
            </a:r>
            <a:r>
              <a:rPr b="0" lang="en-US">
                <a:latin typeface="Calibri"/>
                <a:ea typeface="Calibri"/>
                <a:cs typeface="Calibri"/>
                <a:sym typeface="Calibri"/>
              </a:rPr>
              <a:t> service page. A link is provided in the course resources.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CloudFormation provisions resources by using infrastructure as code. You can use CloudFormation to build and rebuild your infrastructure and applications in a repeatable manner without needing to perform manual actions or write custom scripts. With CloudFormation, you author a document that describes what your infrastructure should be, including all the AWS resources that should be a part of the deployment. </a:t>
            </a:r>
            <a:r>
              <a:rPr lang="en-US">
                <a:latin typeface="Calibri"/>
                <a:ea typeface="Calibri"/>
                <a:cs typeface="Calibri"/>
                <a:sym typeface="Calibri"/>
              </a:rPr>
              <a:t>You can think of this document as a </a:t>
            </a:r>
            <a:r>
              <a:rPr b="0" i="1" lang="en-US">
                <a:latin typeface="Calibri"/>
                <a:ea typeface="Calibri"/>
                <a:cs typeface="Calibri"/>
                <a:sym typeface="Calibri"/>
              </a:rPr>
              <a:t>model</a:t>
            </a:r>
            <a:r>
              <a:rPr lang="en-US">
                <a:latin typeface="Calibri"/>
                <a:ea typeface="Calibri"/>
                <a:cs typeface="Calibri"/>
                <a:sym typeface="Calibri"/>
              </a:rPr>
              <a:t>. You then use the model to create the reality because CloudFormation can actually create the resources in your account.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When you use CloudFormation to create resources, it is called a CloudFormation </a:t>
            </a:r>
            <a:r>
              <a:rPr b="0" i="1" lang="en-US">
                <a:latin typeface="Calibri"/>
                <a:ea typeface="Calibri"/>
                <a:cs typeface="Calibri"/>
                <a:sym typeface="Calibri"/>
              </a:rPr>
              <a:t>stack</a:t>
            </a:r>
            <a:r>
              <a:rPr lang="en-US">
                <a:latin typeface="Calibri"/>
                <a:ea typeface="Calibri"/>
                <a:cs typeface="Calibri"/>
                <a:sym typeface="Calibri"/>
              </a:rPr>
              <a:t>. You create a stack, update a stack, or delete a stack. Thus, you can provision resources in an orderly and predicable way.</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By using CloudFormation, you can treat your infrastructure as code. Author it with any code editor, check it into a version control system such as GitHub, and review files with team members before you deploy into the appropriate environments. If the CloudFormation document that you create to model your deployment is checked into a version control system, you could always delete a stack, check out an older version of the document, and create a stack from it. With version control, you can use essential rollback capabilities.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For more information, see the </a:t>
            </a:r>
            <a:r>
              <a:rPr b="0" i="1" lang="en-US">
                <a:latin typeface="Calibri"/>
                <a:ea typeface="Calibri"/>
                <a:cs typeface="Calibri"/>
                <a:sym typeface="Calibri"/>
              </a:rPr>
              <a:t>CloudFormation</a:t>
            </a:r>
            <a:r>
              <a:rPr b="0" lang="en-US">
                <a:latin typeface="Calibri"/>
                <a:ea typeface="Calibri"/>
                <a:cs typeface="Calibri"/>
                <a:sym typeface="Calibri"/>
              </a:rPr>
              <a:t> service page. A link is provided in the course resources.</a:t>
            </a:r>
            <a:endParaRPr>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1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1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CloudFormation is the foundation of many different AWS infrastructure as code services. This slide introduces those services. Review the basics of each service, and discuss how CloudFormation is used behind the scenes to deploy the resources.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AWS offers other services that help with the </a:t>
            </a:r>
            <a:r>
              <a:rPr b="0" i="0" lang="en-US">
                <a:solidFill>
                  <a:srgbClr val="16191F"/>
                </a:solidFill>
                <a:latin typeface="Calibri"/>
                <a:ea typeface="Calibri"/>
                <a:cs typeface="Calibri"/>
                <a:sym typeface="Calibri"/>
              </a:rPr>
              <a:t>creation, deployment, and maintenance of infrastructure in a programmatic way. </a:t>
            </a:r>
            <a:r>
              <a:rPr lang="en-US">
                <a:latin typeface="Calibri"/>
                <a:ea typeface="Calibri"/>
                <a:cs typeface="Calibri"/>
                <a:sym typeface="Calibri"/>
              </a:rPr>
              <a:t>Each service offers options for abstracting parts of the coding required to build your infrastructure. </a:t>
            </a:r>
            <a:r>
              <a:rPr b="0" lang="en-US">
                <a:latin typeface="Calibri"/>
                <a:ea typeface="Calibri"/>
                <a:cs typeface="Calibri"/>
                <a:sym typeface="Calibri"/>
              </a:rPr>
              <a:t>Your decision should depend on the relative level of convenience and control that you need, and the skills of your architecting and development teams.  Whichever service you choose, behind the scenes, AWS will use CloudFormation to deploy your resources.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AWS Elastic Beanstalk</a:t>
            </a:r>
            <a:endParaRPr/>
          </a:p>
          <a:p>
            <a:pPr indent="0" lvl="0" marL="0" rtl="0" algn="l">
              <a:spcBef>
                <a:spcPts val="0"/>
              </a:spcBef>
              <a:spcAft>
                <a:spcPts val="0"/>
              </a:spcAft>
              <a:buNone/>
            </a:pPr>
            <a:r>
              <a:rPr lang="en-US">
                <a:latin typeface="Calibri"/>
                <a:ea typeface="Calibri"/>
                <a:cs typeface="Calibri"/>
                <a:sym typeface="Calibri"/>
              </a:rPr>
              <a:t>You can use Elastic Beanstalk to deploy and manage applications in the AWS Cloud without having to learn about the infrastructure that runs those applications. You upload your application, and Elastic Beanstalk automatically handles the details of capacity provisioning, load balancing, scaling, and application health monitoring. Elastic Beanstalk supports applications developed in many common programming languages, including Go, Java, .NET, Node.js, PHP, Python, and Ruby. When you deploy your application, Elastic Beanstalk builds the selected supported platform version and provisions one or more AWS resources, such as EC2 instances, to run your application.</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AWS Quick Starts</a:t>
            </a:r>
            <a:endParaRPr/>
          </a:p>
          <a:p>
            <a:pPr indent="0" lvl="0" marL="0" rtl="0" algn="l">
              <a:spcBef>
                <a:spcPts val="0"/>
              </a:spcBef>
              <a:spcAft>
                <a:spcPts val="0"/>
              </a:spcAft>
              <a:buNone/>
            </a:pPr>
            <a:r>
              <a:rPr b="0" i="0" lang="en-US">
                <a:solidFill>
                  <a:srgbClr val="333333"/>
                </a:solidFill>
                <a:latin typeface="Calibri"/>
                <a:ea typeface="Calibri"/>
                <a:cs typeface="Calibri"/>
                <a:sym typeface="Calibri"/>
              </a:rPr>
              <a:t>AWS Quick Starts are automated reference architectures that streamline the deployment of key workloads on the AWS Cloud. By using best practices and automating hundreds of manual procedures, Quick Starts can help you deploy popular technologies to AWS in minutes. They use infrastructure as code to provision production environments on AWS that might require hundreds of discreet procedures to deploy manually. In addition to the efficiency they offer, Quick Starts have an often overlooked but critical aspect: they’re open source and modular. That’s what makes them customizable.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AWS Serverless Application Model (AWS SAM)</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The AWS SAM is a toolkit for building and running serverless applications on AWS. </a:t>
            </a:r>
            <a:r>
              <a:rPr b="0" i="0" lang="en-US">
                <a:solidFill>
                  <a:srgbClr val="333333"/>
                </a:solidFill>
                <a:latin typeface="Calibri"/>
                <a:ea typeface="Calibri"/>
                <a:cs typeface="Calibri"/>
                <a:sym typeface="Calibri"/>
              </a:rPr>
              <a:t>AWS SAM consists of two parts: AWS SAM templates and the AWS SAM Command Line Interface (AWS SAM CLI). AWS SAM templates provide a shorthand syntax that is optimized for defining infrastructure as code for serverless applications. An extension of CloudFormation, you deploy AWS SAM templates directly to CloudFormation, benefiting from its extensive IaC support on AWS. The AWS SAM CLI is a developer tool that you can use to quickly create, develop, and deploy serverless applications. </a:t>
            </a:r>
            <a:endParaRPr>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AWS Amplify</a:t>
            </a:r>
            <a:endParaRPr/>
          </a:p>
          <a:p>
            <a:pPr indent="0" lvl="0" marL="0" rtl="0" algn="l">
              <a:spcBef>
                <a:spcPts val="0"/>
              </a:spcBef>
              <a:spcAft>
                <a:spcPts val="0"/>
              </a:spcAft>
              <a:buNone/>
            </a:pPr>
            <a:r>
              <a:rPr b="0" i="0" lang="en-US">
                <a:solidFill>
                  <a:srgbClr val="232F3E"/>
                </a:solidFill>
                <a:latin typeface="Calibri"/>
                <a:ea typeface="Calibri"/>
                <a:cs typeface="Calibri"/>
                <a:sym typeface="Calibri"/>
              </a:rPr>
              <a:t>Amplify is a service that helps you build full-stack web and mobile applications in hours. Amplify consists of a set of tools and services to accelerate the development of mobile and web applications on AWS. The Amplify open source framework includes a set of libraries with strong conventions and best practices, UI components, and a CLI to build an application backend and integrate it with your iOS, Android, Web, and React Native application. The framework leverages a core set of AWS Cloud services to offer capabilities including offline data, authentication, analytics, push notifications, and bots at high scale. Amplify also offers a fully managed web application and static website hosting service to host your frontend web application, create and delete backend environments, and set up </a:t>
            </a:r>
            <a:r>
              <a:rPr lang="en-US">
                <a:latin typeface="Calibri"/>
                <a:ea typeface="Calibri"/>
                <a:cs typeface="Calibri"/>
                <a:sym typeface="Calibri"/>
              </a:rPr>
              <a:t>continuous integration and continuous delivery (CI/CD) o</a:t>
            </a:r>
            <a:r>
              <a:rPr b="0" i="0" lang="en-US">
                <a:solidFill>
                  <a:srgbClr val="232F3E"/>
                </a:solidFill>
                <a:latin typeface="Calibri"/>
                <a:ea typeface="Calibri"/>
                <a:cs typeface="Calibri"/>
                <a:sym typeface="Calibri"/>
              </a:rPr>
              <a:t>n the front end and backend. Behind the scenes, Amplify deployments build CloudFormation stacks. </a:t>
            </a:r>
            <a:endParaRPr/>
          </a:p>
          <a:p>
            <a:pPr indent="0" lvl="0" marL="0" rtl="0" algn="l">
              <a:spcBef>
                <a:spcPts val="0"/>
              </a:spcBef>
              <a:spcAft>
                <a:spcPts val="0"/>
              </a:spcAft>
              <a:buNone/>
            </a:pPr>
            <a:r>
              <a:t/>
            </a:r>
            <a:endParaRPr b="0" i="0">
              <a:solidFill>
                <a:srgbClr val="232F3E"/>
              </a:solidFill>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AWS Cloud Development Kit (AWS CDK)</a:t>
            </a:r>
            <a:endParaRPr/>
          </a:p>
          <a:p>
            <a:pPr indent="0" lvl="0" marL="0" rtl="0" algn="l">
              <a:spcBef>
                <a:spcPts val="0"/>
              </a:spcBef>
              <a:spcAft>
                <a:spcPts val="0"/>
              </a:spcAft>
              <a:buNone/>
            </a:pPr>
            <a:r>
              <a:rPr b="0" i="0" lang="en-US">
                <a:solidFill>
                  <a:srgbClr val="232F3E"/>
                </a:solidFill>
                <a:latin typeface="Calibri"/>
                <a:ea typeface="Calibri"/>
                <a:cs typeface="Calibri"/>
                <a:sym typeface="Calibri"/>
              </a:rPr>
              <a:t>The AWS CDK is an open source software development framework for defining cloud infrastructure as code. The AWS CDK uses modern programming languages and deploys through CloudFormation. You can use t</a:t>
            </a:r>
            <a:r>
              <a:rPr b="0" i="0" lang="en-US">
                <a:solidFill>
                  <a:srgbClr val="16191F"/>
                </a:solidFill>
                <a:latin typeface="Calibri"/>
                <a:ea typeface="Calibri"/>
                <a:cs typeface="Calibri"/>
                <a:sym typeface="Calibri"/>
              </a:rPr>
              <a:t>he AWS CDK to build reliable, scalable, cost-effective applications in the cloud and</a:t>
            </a:r>
            <a:r>
              <a:rPr b="0" i="0" lang="en-US">
                <a:solidFill>
                  <a:srgbClr val="232F3E"/>
                </a:solidFill>
                <a:latin typeface="Calibri"/>
                <a:ea typeface="Calibri"/>
                <a:cs typeface="Calibri"/>
                <a:sym typeface="Calibri"/>
              </a:rPr>
              <a:t> to author AWS CDK projects, which are applied to generate CloudFormation templates. </a:t>
            </a:r>
            <a:endParaRPr/>
          </a:p>
          <a:p>
            <a:pPr indent="0" lvl="0" marL="0" rtl="0" algn="l">
              <a:spcBef>
                <a:spcPts val="0"/>
              </a:spcBef>
              <a:spcAft>
                <a:spcPts val="0"/>
              </a:spcAft>
              <a:buNone/>
            </a:pPr>
            <a:r>
              <a:t/>
            </a:r>
            <a:endParaRPr b="0" i="0">
              <a:solidFill>
                <a:srgbClr val="232F3E"/>
              </a:solidFill>
              <a:latin typeface="Calibri"/>
              <a:ea typeface="Calibri"/>
              <a:cs typeface="Calibri"/>
              <a:sym typeface="Calibri"/>
            </a:endParaRPr>
          </a:p>
          <a:p>
            <a:pPr indent="0" lvl="0" marL="0" rtl="0" algn="l">
              <a:spcBef>
                <a:spcPts val="0"/>
              </a:spcBef>
              <a:spcAft>
                <a:spcPts val="0"/>
              </a:spcAft>
              <a:buNone/>
            </a:pPr>
            <a:r>
              <a:rPr b="0" i="0" lang="en-US">
                <a:solidFill>
                  <a:srgbClr val="232F3E"/>
                </a:solidFill>
                <a:latin typeface="Calibri"/>
                <a:ea typeface="Calibri"/>
                <a:cs typeface="Calibri"/>
                <a:sym typeface="Calibri"/>
              </a:rPr>
              <a:t>You can run AWS CDK projects by using the AWS CDK command line interface (CLI) or in a continuous delivery system. You can use the AWS CDK CLI to list the stacks defined in your AWS CDK application and synthesize the stacks into CloudFormation templates. You then deploy the stacks to any public AWS Region.</a:t>
            </a:r>
            <a:endParaRPr>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1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There are no student note for this slide.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18: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This section is an overview of the CloudFormation template. The students will need to understand how the templates are laid out and created before learning about ways to build them in the following sections.</a:t>
            </a:r>
            <a:r>
              <a:rPr lang="en-US">
                <a:latin typeface="Calibri"/>
                <a:ea typeface="Calibri"/>
                <a:cs typeface="Calibri"/>
                <a:sym typeface="Calibri"/>
              </a:rPr>
              <a:t> </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Ensure that the students have a firm grasp of how CloudFormation functions before moving on.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provides an overview of CloudFormation and customization a CloudFormation template.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p1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r>
              <a:rPr b="0" lang="en-US">
                <a:solidFill>
                  <a:schemeClr val="dk1"/>
                </a:solidFill>
                <a:latin typeface="Calibri"/>
                <a:ea typeface="Calibri"/>
                <a:cs typeface="Calibri"/>
                <a:sym typeface="Calibri"/>
              </a:rPr>
              <a:t>Refer to the service introduction slide for CloudFormation. This diagram shows how CloudFormation uses a template to build out a set of resources as a stack. Walk through the steps to illustrate the process of CloudFormation.</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diagram demonstrates how CloudFormation works. First, you define the AWS resources that you want to create. In this example, it creates a few EC2 instances, a load balancer, an Auto Scaling group, and an Amazon Route 53 hosted zone. You define the resources in a CloudFormation template. You can create the template from scratch, or you can use a prebuilt template. Many sample templates are also available.</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CloudFormation offers broad support for AWS services. </a:t>
            </a:r>
            <a:r>
              <a:rPr b="0" i="0" lang="en-US">
                <a:solidFill>
                  <a:schemeClr val="dk1"/>
                </a:solidFill>
                <a:latin typeface="Calibri"/>
                <a:ea typeface="Calibri"/>
                <a:cs typeface="Calibri"/>
                <a:sym typeface="Calibri"/>
              </a:rPr>
              <a:t>However, in some cases where the exact feature that you want is not available, you can invoke an AWS Lambda function during the stack build that calls the AWS SDK to reach full service API coverage.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Next, you upload the template to CloudFormation. Alternatively, you can store the template on Amazon S3 and point CloudFormation to the location where it is stored.</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Third, you run the create stack action. When you do this, the CloudFormation service reads through what is specified in the template and creates the desired resources in your AWS account. A single stack can create and configure resources in a single Region across multiple AWS services.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Finally, you can observe the progress of the stack-creation process. After the stack has successfully completed, the AWS resources that it created exist in your account. The stack object remains, and it acts like a handle to all the resources that it created. This is helpful when you want to take actions later. For example, you might want to update the stack (to create additional AWS resources or modify existing resources) or delete the stack (which will clean up and delete the resources that were created by the stack). When deleting a stack, you can determine which items to keep when the stack is deleted.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For a full list of resources supported by CloudFormation, </a:t>
            </a:r>
            <a:r>
              <a:rPr i="0" lang="en-US">
                <a:solidFill>
                  <a:schemeClr val="dk1"/>
                </a:solidFill>
                <a:latin typeface="Calibri"/>
                <a:ea typeface="Calibri"/>
                <a:cs typeface="Calibri"/>
                <a:sym typeface="Calibri"/>
              </a:rPr>
              <a:t>see “AWS Resource and Property Types” in the </a:t>
            </a:r>
            <a:r>
              <a:rPr i="1" lang="en-US">
                <a:solidFill>
                  <a:schemeClr val="dk1"/>
                </a:solidFill>
                <a:latin typeface="Calibri"/>
                <a:ea typeface="Calibri"/>
                <a:cs typeface="Calibri"/>
                <a:sym typeface="Calibri"/>
              </a:rPr>
              <a:t>CloudFormation User Guide</a:t>
            </a:r>
            <a:r>
              <a:rPr lang="en-US">
                <a:solidFill>
                  <a:schemeClr val="dk1"/>
                </a:solidFill>
                <a:latin typeface="Calibri"/>
                <a:ea typeface="Calibri"/>
                <a:cs typeface="Calibri"/>
                <a:sym typeface="Calibri"/>
              </a:rPr>
              <a:t>. A link is provided in your course resources.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2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p2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r>
              <a:rPr b="0" lang="en-US">
                <a:solidFill>
                  <a:schemeClr val="dk1"/>
                </a:solidFill>
                <a:latin typeface="Calibri"/>
                <a:ea typeface="Calibri"/>
                <a:cs typeface="Calibri"/>
                <a:sym typeface="Calibri"/>
              </a:rPr>
              <a:t>Review the key difference between YAML and JSON found on the </a:t>
            </a:r>
            <a:r>
              <a:rPr b="0" i="0" lang="en-US">
                <a:solidFill>
                  <a:schemeClr val="dk1"/>
                </a:solidFill>
                <a:latin typeface="Calibri"/>
                <a:ea typeface="Calibri"/>
                <a:cs typeface="Calibri"/>
                <a:sym typeface="Calibri"/>
              </a:rPr>
              <a:t>page titled “What’s the Difference Between YAML and JSON” w</a:t>
            </a:r>
            <a:r>
              <a:rPr b="0" lang="en-US">
                <a:solidFill>
                  <a:schemeClr val="dk1"/>
                </a:solidFill>
                <a:latin typeface="Calibri"/>
                <a:ea typeface="Calibri"/>
                <a:cs typeface="Calibri"/>
                <a:sym typeface="Calibri"/>
              </a:rPr>
              <a:t>ithin the Cloud Comparison tool. The direct link is in the course resources for this module.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 CloudFormation template can be authored in either JSON or YAML.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YAML is optimized for readability. The same data that is stored in JSON will take fewer lines to store in YAML because YAML does not use braces ({}), and it uses fewer quotation marks (“”). Another advantage of YAML is that it natively supports embedded comments. Debugging YAML documents can be less complicated compared with JSON because of the human-readable format. With JSON, it can be difficult to track down missing or misplaced commas or braces. YAML does not have this issue.</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Despite the many advantages of YAML, JSON offers some unique advantages. First, it is widely used by computer systems. Its ubiquity is an advantage because data that is stored in JSON can reliably be used with many systems without needing transformation. It is usually less complex to generate and parse JSON than it is to generate and parse YAML. Additionally, you can add comments to a CloudFormation template in JSON, which requires the used of the metadata attribute in the CloudFormation template.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You should choose the language that best suits your use case, business needs, and your experience. Choose YAML for a more human-readable format and JSON for cross compatibility. Ultimately, the decision will be between you and your organization.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It is recommended that you treat templates as source code and store them in a code repository.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Recall that templates can also be authored in AWS CloudFormation Designer (Designer), a graphical design interface in the AWS Management Console that can be used to author or view the contents of CloudFormation templates. It can also be used to convert a valid JSON template to YAML or to convert YAML to JSON. It provides a drag-and-drop interface for authoring templates that can be output as either JSON or YAML.</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For more information, see </a:t>
            </a:r>
            <a:r>
              <a:rPr b="0" i="0" lang="en-US">
                <a:solidFill>
                  <a:schemeClr val="dk1"/>
                </a:solidFill>
                <a:latin typeface="Calibri"/>
                <a:ea typeface="Calibri"/>
                <a:cs typeface="Calibri"/>
                <a:sym typeface="Calibri"/>
              </a:rPr>
              <a:t>“What’s the Difference Between YAML and JSON” </a:t>
            </a:r>
            <a:r>
              <a:rPr lang="en-US">
                <a:solidFill>
                  <a:schemeClr val="dk1"/>
                </a:solidFill>
                <a:latin typeface="Calibri"/>
                <a:ea typeface="Calibri"/>
                <a:cs typeface="Calibri"/>
                <a:sym typeface="Calibri"/>
              </a:rPr>
              <a:t>on the content resources page of your online course.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2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2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This slide shows the sections of a CloudFormation template. The only section that is required is the Resources section, but it will be helpful to students to understand all the sections. The next slide includes an example. For more information, see “</a:t>
            </a:r>
            <a:r>
              <a:rPr b="0" i="0" lang="en-US">
                <a:latin typeface="Calibri"/>
                <a:ea typeface="Calibri"/>
                <a:cs typeface="Calibri"/>
                <a:sym typeface="Calibri"/>
              </a:rPr>
              <a:t>Template anatomy” </a:t>
            </a:r>
            <a:r>
              <a:rPr b="0" lang="en-US">
                <a:latin typeface="Calibri"/>
                <a:ea typeface="Calibri"/>
                <a:cs typeface="Calibri"/>
                <a:sym typeface="Calibri"/>
              </a:rPr>
              <a:t>on the content resources page of your online course.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When you write a CloudFormation template, you have a choice of sections to include based on your workload. A CloudFormation template includes several major sections. The Resources section is the only required section. Although a fixed order of sections is not required, as you build your template, it can be helpful to use the logical order because values in one section might refer to values from a previous section. The following is a suggested order:</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Format Version: </a:t>
            </a:r>
            <a:r>
              <a:rPr b="0" lang="en-US">
                <a:latin typeface="Calibri"/>
                <a:ea typeface="Calibri"/>
                <a:cs typeface="Calibri"/>
                <a:sym typeface="Calibri"/>
              </a:rPr>
              <a:t>This section provides the </a:t>
            </a:r>
            <a:r>
              <a:rPr lang="en-US">
                <a:latin typeface="Calibri"/>
                <a:ea typeface="Calibri"/>
                <a:cs typeface="Calibri"/>
                <a:sym typeface="Calibri"/>
              </a:rPr>
              <a:t>CloudFormation template version that the template conforms to. The template format version isn't the same as the API or Web Services Description Language (WSDL) version. The template format version can change independently of the API and WSDL versions.</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Description: </a:t>
            </a:r>
            <a:r>
              <a:rPr b="0" lang="en-US">
                <a:latin typeface="Calibri"/>
                <a:ea typeface="Calibri"/>
                <a:cs typeface="Calibri"/>
                <a:sym typeface="Calibri"/>
              </a:rPr>
              <a:t>This section includes a </a:t>
            </a:r>
            <a:r>
              <a:rPr lang="en-US">
                <a:latin typeface="Calibri"/>
                <a:ea typeface="Calibri"/>
                <a:cs typeface="Calibri"/>
                <a:sym typeface="Calibri"/>
              </a:rPr>
              <a:t>text string that describes the template. This section must always follow the template Format Version section.</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Metadata: </a:t>
            </a:r>
            <a:r>
              <a:rPr b="0" lang="en-US">
                <a:latin typeface="Calibri"/>
                <a:ea typeface="Calibri"/>
                <a:cs typeface="Calibri"/>
                <a:sym typeface="Calibri"/>
              </a:rPr>
              <a:t>This section includes o</a:t>
            </a:r>
            <a:r>
              <a:rPr lang="en-US">
                <a:latin typeface="Calibri"/>
                <a:ea typeface="Calibri"/>
                <a:cs typeface="Calibri"/>
                <a:sym typeface="Calibri"/>
              </a:rPr>
              <a:t>bjects that provide additional information about the template.</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Parameters: </a:t>
            </a:r>
            <a:r>
              <a:rPr b="0" lang="en-US">
                <a:latin typeface="Calibri"/>
                <a:ea typeface="Calibri"/>
                <a:cs typeface="Calibri"/>
                <a:sym typeface="Calibri"/>
              </a:rPr>
              <a:t>This section includes v</a:t>
            </a:r>
            <a:r>
              <a:rPr lang="en-US">
                <a:latin typeface="Calibri"/>
                <a:ea typeface="Calibri"/>
                <a:cs typeface="Calibri"/>
                <a:sym typeface="Calibri"/>
              </a:rPr>
              <a:t>alues to pass to your template at runtime (when you create or update a stack.</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Rules: </a:t>
            </a:r>
            <a:r>
              <a:rPr b="0" lang="en-US">
                <a:latin typeface="Calibri"/>
                <a:ea typeface="Calibri"/>
                <a:cs typeface="Calibri"/>
                <a:sym typeface="Calibri"/>
              </a:rPr>
              <a:t>This section validates </a:t>
            </a:r>
            <a:r>
              <a:rPr lang="en-US">
                <a:latin typeface="Calibri"/>
                <a:ea typeface="Calibri"/>
                <a:cs typeface="Calibri"/>
                <a:sym typeface="Calibri"/>
              </a:rPr>
              <a:t>a parameter or a combination of parameters passed to a template during a stack creation or stack update.</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Mappings: </a:t>
            </a:r>
            <a:r>
              <a:rPr b="0" lang="en-US">
                <a:latin typeface="Calibri"/>
                <a:ea typeface="Calibri"/>
                <a:cs typeface="Calibri"/>
                <a:sym typeface="Calibri"/>
              </a:rPr>
              <a:t>This section includes a </a:t>
            </a:r>
            <a:r>
              <a:rPr lang="en-US">
                <a:latin typeface="Calibri"/>
                <a:ea typeface="Calibri"/>
                <a:cs typeface="Calibri"/>
                <a:sym typeface="Calibri"/>
              </a:rPr>
              <a:t>mapping of keys and associated values that you can use to specify conditional parameter values, similar to a lookup table. </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Conditions: </a:t>
            </a:r>
            <a:r>
              <a:rPr b="0" lang="en-US">
                <a:latin typeface="Calibri"/>
                <a:ea typeface="Calibri"/>
                <a:cs typeface="Calibri"/>
                <a:sym typeface="Calibri"/>
              </a:rPr>
              <a:t>This section includes c</a:t>
            </a:r>
            <a:r>
              <a:rPr lang="en-US">
                <a:latin typeface="Calibri"/>
                <a:ea typeface="Calibri"/>
                <a:cs typeface="Calibri"/>
                <a:sym typeface="Calibri"/>
              </a:rPr>
              <a:t>onditions that control whether certain resources are created or whether certain resource properties are assigned a value during stack creation or update. </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Transform: </a:t>
            </a:r>
            <a:r>
              <a:rPr lang="en-US">
                <a:latin typeface="Calibri"/>
                <a:ea typeface="Calibri"/>
                <a:cs typeface="Calibri"/>
                <a:sym typeface="Calibri"/>
              </a:rPr>
              <a:t>For serverless applications, the Transform section specifies the version of the AWS SAM to use. When you specify a transform, you can use AWS SAM syntax to declare resources in your template. </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Resources (required): </a:t>
            </a:r>
            <a:r>
              <a:rPr b="0" lang="en-US">
                <a:latin typeface="Calibri"/>
                <a:ea typeface="Calibri"/>
                <a:cs typeface="Calibri"/>
                <a:sym typeface="Calibri"/>
              </a:rPr>
              <a:t>This section specifies the </a:t>
            </a:r>
            <a:r>
              <a:rPr lang="en-US">
                <a:latin typeface="Calibri"/>
                <a:ea typeface="Calibri"/>
                <a:cs typeface="Calibri"/>
                <a:sym typeface="Calibri"/>
              </a:rPr>
              <a:t>stack resources and their properties, such as an EC2 instance or an S3 bucket. </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Outputs: </a:t>
            </a:r>
            <a:r>
              <a:rPr b="0" lang="en-US">
                <a:latin typeface="Calibri"/>
                <a:ea typeface="Calibri"/>
                <a:cs typeface="Calibri"/>
                <a:sym typeface="Calibri"/>
              </a:rPr>
              <a:t>This section describes the </a:t>
            </a:r>
            <a:r>
              <a:rPr lang="en-US">
                <a:latin typeface="Calibri"/>
                <a:ea typeface="Calibri"/>
                <a:cs typeface="Calibri"/>
                <a:sym typeface="Calibri"/>
              </a:rPr>
              <a:t>values that are returned whenever you view your stack's properties. </a:t>
            </a:r>
            <a:endParaRPr/>
          </a:p>
          <a:p>
            <a:pPr indent="-95250" lvl="0" marL="171450" rtl="0" algn="l">
              <a:spcBef>
                <a:spcPts val="0"/>
              </a:spcBef>
              <a:spcAft>
                <a:spcPts val="0"/>
              </a:spcAft>
              <a:buClr>
                <a:schemeClr val="dk1"/>
              </a:buClr>
              <a:buSzPts val="1200"/>
              <a:buFont typeface="Arial"/>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For a full review of the anatomy of a CloudFormation template, </a:t>
            </a:r>
            <a:r>
              <a:rPr i="0" lang="en-US">
                <a:latin typeface="Calibri"/>
                <a:ea typeface="Calibri"/>
                <a:cs typeface="Calibri"/>
                <a:sym typeface="Calibri"/>
              </a:rPr>
              <a:t>see “Template Anatomy.” A link is provided </a:t>
            </a:r>
            <a:r>
              <a:rPr lang="en-US">
                <a:latin typeface="Calibri"/>
                <a:ea typeface="Calibri"/>
                <a:cs typeface="Calibri"/>
                <a:sym typeface="Calibri"/>
              </a:rPr>
              <a:t>in your course resources.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2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2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This example shows two sections of a CloudFormation template. This example includes the details of what the previous slide covered. Although the previous slide was in a YAML format, the flow of the template is the same in both YAML and JSON. You can compare and contrast the two slides to show the students where these two resources fit in a larger template if they choose to use additional sections of the template. You can also illustrate the differences between YAML and JSON.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example CloudFormation template creates an EC2 instance. Although this example does not illustrate all possible sections of a template, it does highlight some of the most commonly used sections, including Resources and Outputs.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Resources section is required for any template. Use it to specify the AWS resources to create, as well as their properties. In this example, a resource of type AWS::EC2::Instance is specified, which creates an EC2 instance. The example resource includes both statically defined properties (ImageId and InstanceType) and a reference to the KeyPair parameter. Examples include creating all components of a virtual private cloud (VPC) in a Region and then creating EC2 instances in the VPC.</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example shows the Outputs section, which describe the values that are returned when you view your stack's properties. In the example, an InstanceId output is declared. After the stack is created, you can see this value in the stack details in the CloudFormation console by running the aws cloudformation describe-stacks AWS Command Line Interface (AWS CLI) command or by using the AWS SDKs to retrieve this value. An e</a:t>
            </a:r>
            <a:r>
              <a:rPr lang="en-US">
                <a:solidFill>
                  <a:schemeClr val="dk1"/>
                </a:solidFill>
                <a:latin typeface="Calibri"/>
                <a:ea typeface="Calibri"/>
                <a:cs typeface="Calibri"/>
                <a:sym typeface="Calibri"/>
              </a:rPr>
              <a:t>xample use is returning the instance ID or the public IP address of an EC2 instance.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2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p2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Designer is a graphic tool for building a CloudFormation template. This is a good way to visualize a template before it is built. Consider opening the console and giving a short walk-through of the designer. </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For more information, see </a:t>
            </a:r>
            <a:r>
              <a:rPr b="0" i="0" lang="en-US">
                <a:latin typeface="Calibri"/>
                <a:ea typeface="Calibri"/>
                <a:cs typeface="Calibri"/>
                <a:sym typeface="Calibri"/>
              </a:rPr>
              <a:t>“AWS CloudFormation Designer interface overview.” </a:t>
            </a:r>
            <a:r>
              <a:rPr b="0" lang="en-US">
                <a:latin typeface="Calibri"/>
                <a:ea typeface="Calibri"/>
                <a:cs typeface="Calibri"/>
                <a:sym typeface="Calibri"/>
              </a:rPr>
              <a:t>A link is provided in the course resources.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Designer is a graphic tool for creating, viewing, and modifying CloudFormation templates. With Designer, you can diagram your template resources by using a drag-and-drop interface and then edit their details by using the integrated JSON and YAML editor. Designer can help you quickly see the interrelationship between a template's resources and modify templates. With Designer, you can see graphic representations of the resources in your template. It also simplifies template authoring and simplifies template editing.</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Designer has several components. The following are the panes and main components:</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a:t>
            </a:r>
            <a:r>
              <a:rPr b="1" lang="en-US">
                <a:latin typeface="Calibri"/>
                <a:ea typeface="Calibri"/>
                <a:cs typeface="Calibri"/>
                <a:sym typeface="Calibri"/>
              </a:rPr>
              <a:t>toolbar</a:t>
            </a:r>
            <a:r>
              <a:rPr b="0" lang="en-US">
                <a:latin typeface="Calibri"/>
                <a:ea typeface="Calibri"/>
                <a:cs typeface="Calibri"/>
                <a:sym typeface="Calibri"/>
              </a:rPr>
              <a:t> provides quick access to commands for common actions, such as opening and saving templates, undoing or redoing changes, creating a stack, and validating your template. You can also download the diagram as an image, get help, or refresh the diagram in the canvas pane.</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a:t>
            </a:r>
            <a:r>
              <a:rPr b="1" lang="en-US">
                <a:latin typeface="Calibri"/>
                <a:ea typeface="Calibri"/>
                <a:cs typeface="Calibri"/>
                <a:sym typeface="Calibri"/>
              </a:rPr>
              <a:t>Resource types</a:t>
            </a:r>
            <a:r>
              <a:rPr b="0" lang="en-US">
                <a:latin typeface="Calibri"/>
                <a:ea typeface="Calibri"/>
                <a:cs typeface="Calibri"/>
                <a:sym typeface="Calibri"/>
              </a:rPr>
              <a:t> pane lists all the template resources that you can add to your template, categorized by their AWS service name. You add resources by dragging them from the </a:t>
            </a:r>
            <a:r>
              <a:rPr b="1" lang="en-US">
                <a:latin typeface="Calibri"/>
                <a:ea typeface="Calibri"/>
                <a:cs typeface="Calibri"/>
                <a:sym typeface="Calibri"/>
              </a:rPr>
              <a:t>Resource types</a:t>
            </a:r>
            <a:r>
              <a:rPr b="0" lang="en-US">
                <a:latin typeface="Calibri"/>
                <a:ea typeface="Calibri"/>
                <a:cs typeface="Calibri"/>
                <a:sym typeface="Calibri"/>
              </a:rPr>
              <a:t> pane to the canvas. Designer can display only CloudFormation supported resource types. It cannot display other entities, such as Availability Zones or the resources of a nested stack.</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a:t>
            </a:r>
            <a:r>
              <a:rPr b="1" lang="en-US">
                <a:latin typeface="Calibri"/>
                <a:ea typeface="Calibri"/>
                <a:cs typeface="Calibri"/>
                <a:sym typeface="Calibri"/>
              </a:rPr>
              <a:t>canvas</a:t>
            </a:r>
            <a:r>
              <a:rPr b="0" lang="en-US">
                <a:latin typeface="Calibri"/>
                <a:ea typeface="Calibri"/>
                <a:cs typeface="Calibri"/>
                <a:sym typeface="Calibri"/>
              </a:rPr>
              <a:t> pane displays your template resources as a diagram. You use it to add or remove resources, create relationships between resources, and arrange their layout. The changes that you make in the </a:t>
            </a:r>
            <a:r>
              <a:rPr b="1" lang="en-US">
                <a:latin typeface="Calibri"/>
                <a:ea typeface="Calibri"/>
                <a:cs typeface="Calibri"/>
                <a:sym typeface="Calibri"/>
              </a:rPr>
              <a:t>canvas</a:t>
            </a:r>
            <a:r>
              <a:rPr b="0" lang="en-US">
                <a:latin typeface="Calibri"/>
                <a:ea typeface="Calibri"/>
                <a:cs typeface="Calibri"/>
                <a:sym typeface="Calibri"/>
              </a:rPr>
              <a:t> automatically modify the template's JSON or YAML. </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fit-to-window button </a:t>
            </a:r>
            <a:r>
              <a:rPr b="0" lang="en-US">
                <a:latin typeface="Calibri"/>
                <a:ea typeface="Calibri"/>
                <a:cs typeface="Calibri"/>
                <a:sym typeface="Calibri"/>
              </a:rPr>
              <a:t>resizes the </a:t>
            </a:r>
            <a:r>
              <a:rPr b="1" lang="en-US">
                <a:latin typeface="Calibri"/>
                <a:ea typeface="Calibri"/>
                <a:cs typeface="Calibri"/>
                <a:sym typeface="Calibri"/>
              </a:rPr>
              <a:t>canvas</a:t>
            </a:r>
            <a:r>
              <a:rPr b="0" lang="en-US">
                <a:latin typeface="Calibri"/>
                <a:ea typeface="Calibri"/>
                <a:cs typeface="Calibri"/>
                <a:sym typeface="Calibri"/>
              </a:rPr>
              <a:t> pane to fit your template's diagram.</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full screen and split screen buttons </a:t>
            </a:r>
            <a:r>
              <a:rPr b="0" lang="en-US">
                <a:latin typeface="Calibri"/>
                <a:ea typeface="Calibri"/>
                <a:cs typeface="Calibri"/>
                <a:sym typeface="Calibri"/>
              </a:rPr>
              <a:t>select different views of Designer. You can select a full-screen view of the canvas, a full-screen view of the </a:t>
            </a:r>
            <a:r>
              <a:rPr b="1" lang="en-US">
                <a:latin typeface="Calibri"/>
                <a:ea typeface="Calibri"/>
                <a:cs typeface="Calibri"/>
                <a:sym typeface="Calibri"/>
              </a:rPr>
              <a:t>Integrated JSON and YAML editor</a:t>
            </a:r>
            <a:r>
              <a:rPr b="0" lang="en-US">
                <a:latin typeface="Calibri"/>
                <a:ea typeface="Calibri"/>
                <a:cs typeface="Calibri"/>
                <a:sym typeface="Calibri"/>
              </a:rPr>
              <a:t>, or a split-screen view of the canvas and editor.</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In the integrated JSON and YAML editor pane</a:t>
            </a:r>
            <a:r>
              <a:rPr b="0" lang="en-US">
                <a:latin typeface="Calibri"/>
                <a:ea typeface="Calibri"/>
                <a:cs typeface="Calibri"/>
                <a:sym typeface="Calibri"/>
              </a:rPr>
              <a:t>l, you specify the details of your template, such as resource properties or template parameters. When you select an item in the canvas, Designer highlights the related JSON or YAML in the editor. After editing the JSON or YAML, you must refresh the canvas to update the diagram. </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When you convert a template from JSON to YAML or do the reverse, the </a:t>
            </a:r>
            <a:r>
              <a:rPr b="1" lang="en-US">
                <a:latin typeface="Calibri"/>
                <a:ea typeface="Calibri"/>
                <a:cs typeface="Calibri"/>
                <a:sym typeface="Calibri"/>
              </a:rPr>
              <a:t>Messages</a:t>
            </a:r>
            <a:r>
              <a:rPr b="0" lang="en-US">
                <a:latin typeface="Calibri"/>
                <a:ea typeface="Calibri"/>
                <a:cs typeface="Calibri"/>
                <a:sym typeface="Calibri"/>
              </a:rPr>
              <a:t> pane displays a success or failure message. When you open, validate, or attempt to create a stack with an invalid template, the </a:t>
            </a:r>
            <a:r>
              <a:rPr b="1" lang="en-US">
                <a:latin typeface="Calibri"/>
                <a:ea typeface="Calibri"/>
                <a:cs typeface="Calibri"/>
                <a:sym typeface="Calibri"/>
              </a:rPr>
              <a:t>Messages</a:t>
            </a:r>
            <a:r>
              <a:rPr b="0" lang="en-US">
                <a:latin typeface="Calibri"/>
                <a:ea typeface="Calibri"/>
                <a:cs typeface="Calibri"/>
                <a:sym typeface="Calibri"/>
              </a:rPr>
              <a:t> pane displays validation errors.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2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24: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r>
              <a:rPr b="0" lang="en-US">
                <a:solidFill>
                  <a:schemeClr val="dk1"/>
                </a:solidFill>
                <a:latin typeface="Calibri"/>
                <a:ea typeface="Calibri"/>
                <a:cs typeface="Calibri"/>
                <a:sym typeface="Calibri"/>
              </a:rPr>
              <a:t>To review the syntax of a condition, see “</a:t>
            </a:r>
            <a:r>
              <a:rPr b="0" i="0" lang="en-US">
                <a:solidFill>
                  <a:schemeClr val="dk1"/>
                </a:solidFill>
                <a:latin typeface="Calibri"/>
                <a:ea typeface="Calibri"/>
                <a:cs typeface="Calibri"/>
                <a:sym typeface="Calibri"/>
              </a:rPr>
              <a:t>Conditions” on the content resources page of your online course. This resource gives code examples of conditions in both YAML and JSON notation. </a:t>
            </a:r>
            <a:r>
              <a:rPr b="0" lang="en-US">
                <a:solidFill>
                  <a:schemeClr val="dk1"/>
                </a:solidFill>
                <a:latin typeface="Calibri"/>
                <a:ea typeface="Calibri"/>
                <a:cs typeface="Calibri"/>
                <a:sym typeface="Calibri"/>
              </a:rPr>
              <a:t>There are examples of a simple function and a nested function. </a:t>
            </a:r>
            <a:r>
              <a:rPr b="0" i="0" lang="en-US">
                <a:solidFill>
                  <a:schemeClr val="dk1"/>
                </a:solidFill>
                <a:latin typeface="Calibri"/>
                <a:ea typeface="Calibri"/>
                <a:cs typeface="Calibri"/>
                <a:sym typeface="Calibri"/>
              </a:rPr>
              <a:t>Review these codes with the students.</a:t>
            </a:r>
            <a:endParaRPr b="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You can use </a:t>
            </a:r>
            <a:r>
              <a:rPr lang="en-US">
                <a:solidFill>
                  <a:schemeClr val="dk1"/>
                </a:solidFill>
                <a:latin typeface="Calibri"/>
                <a:ea typeface="Calibri"/>
                <a:cs typeface="Calibri"/>
                <a:sym typeface="Calibri"/>
              </a:rPr>
              <a:t>the same </a:t>
            </a:r>
            <a:r>
              <a:rPr b="0" lang="en-US">
                <a:solidFill>
                  <a:schemeClr val="dk1"/>
                </a:solidFill>
                <a:latin typeface="Calibri"/>
                <a:ea typeface="Calibri"/>
                <a:cs typeface="Calibri"/>
                <a:sym typeface="Calibri"/>
              </a:rPr>
              <a:t>CloudFormation template to create both </a:t>
            </a:r>
            <a:r>
              <a:rPr lang="en-US">
                <a:solidFill>
                  <a:schemeClr val="dk1"/>
                </a:solidFill>
                <a:latin typeface="Calibri"/>
                <a:ea typeface="Calibri"/>
                <a:cs typeface="Calibri"/>
                <a:sym typeface="Calibri"/>
              </a:rPr>
              <a:t>y</a:t>
            </a:r>
            <a:r>
              <a:rPr b="0" lang="en-US">
                <a:solidFill>
                  <a:schemeClr val="dk1"/>
                </a:solidFill>
                <a:latin typeface="Calibri"/>
                <a:ea typeface="Calibri"/>
                <a:cs typeface="Calibri"/>
                <a:sym typeface="Calibri"/>
              </a:rPr>
              <a:t>our production environment and development environment. This approach can help ensure that (for example) the same application binaries, same Java version, and same database version are used in both development and production. Thus, the template can help ensure that your application behaves in production the same way that it behaved in the development environment. </a:t>
            </a:r>
            <a:endParaRPr/>
          </a:p>
          <a:p>
            <a:pPr indent="0" lvl="0" marL="0" marR="0" rtl="0" algn="l">
              <a:spcBef>
                <a:spcPts val="0"/>
              </a:spcBef>
              <a:spcAft>
                <a:spcPts val="0"/>
              </a:spcAft>
              <a:buClr>
                <a:schemeClr val="dk1"/>
              </a:buClr>
              <a:buSzPts val="1200"/>
              <a:buFont typeface="Calibri"/>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the example, you see that both the production and development environments are created from the same template. However, the production environment is configured to run across two Availability Zones, and the development environment runs in a single Availability Zone. These kinds of deployment-specific differences can be accomplished by using </a:t>
            </a:r>
            <a:r>
              <a:rPr b="0" i="1" lang="en-US">
                <a:solidFill>
                  <a:schemeClr val="dk1"/>
                </a:solidFill>
                <a:latin typeface="Calibri"/>
                <a:ea typeface="Calibri"/>
                <a:cs typeface="Calibri"/>
                <a:sym typeface="Calibri"/>
              </a:rPr>
              <a:t>conditions</a:t>
            </a:r>
            <a:r>
              <a:rPr lang="en-US">
                <a:solidFill>
                  <a:schemeClr val="dk1"/>
                </a:solidFill>
                <a:latin typeface="Calibri"/>
                <a:ea typeface="Calibri"/>
                <a:cs typeface="Calibri"/>
                <a:sym typeface="Calibri"/>
              </a:rPr>
              <a:t>. You can use a </a:t>
            </a:r>
            <a:r>
              <a:rPr i="1" lang="en-US">
                <a:solidFill>
                  <a:schemeClr val="dk1"/>
                </a:solidFill>
                <a:latin typeface="Calibri"/>
                <a:ea typeface="Calibri"/>
                <a:cs typeface="Calibri"/>
                <a:sym typeface="Calibri"/>
              </a:rPr>
              <a:t>conditions</a:t>
            </a:r>
            <a:r>
              <a:rPr lang="en-US">
                <a:solidFill>
                  <a:schemeClr val="dk1"/>
                </a:solidFill>
                <a:latin typeface="Calibri"/>
                <a:ea typeface="Calibri"/>
                <a:cs typeface="Calibri"/>
                <a:sym typeface="Calibri"/>
              </a:rPr>
              <a:t> statement in CloudFormation templates to help ensure that development, test, and production environments—though they are different in size and scope—are otherwise configured identically.</a:t>
            </a:r>
            <a:endParaRPr/>
          </a:p>
          <a:p>
            <a:pPr indent="0" lvl="0" marL="0" marR="0" rtl="0" algn="l">
              <a:spcBef>
                <a:spcPts val="0"/>
              </a:spcBef>
              <a:spcAft>
                <a:spcPts val="0"/>
              </a:spcAft>
              <a:buClr>
                <a:schemeClr val="dk1"/>
              </a:buClr>
              <a:buSzPts val="1200"/>
              <a:buFont typeface="Calibri"/>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You might need several testing environments for functional testing, user acceptance testing, and load testing. Having different test environments gives multiple developers the ability to work on tests without compromising each other’s data. Having multiple test environments also gives you the ability to test different issues independently. Creating those </a:t>
            </a:r>
            <a:r>
              <a:rPr lang="en-US">
                <a:solidFill>
                  <a:schemeClr val="dk1"/>
                </a:solidFill>
                <a:latin typeface="Calibri"/>
                <a:ea typeface="Calibri"/>
                <a:cs typeface="Calibri"/>
                <a:sym typeface="Calibri"/>
              </a:rPr>
              <a:t>environments </a:t>
            </a:r>
            <a:r>
              <a:rPr b="0" lang="en-US">
                <a:solidFill>
                  <a:schemeClr val="dk1"/>
                </a:solidFill>
                <a:latin typeface="Calibri"/>
                <a:ea typeface="Calibri"/>
                <a:cs typeface="Calibri"/>
                <a:sym typeface="Calibri"/>
              </a:rPr>
              <a:t>manually is risky.</a:t>
            </a:r>
            <a:r>
              <a:rPr lang="en-US">
                <a:solidFill>
                  <a:schemeClr val="dk1"/>
                </a:solidFill>
                <a:latin typeface="Calibri"/>
                <a:ea typeface="Calibri"/>
                <a:cs typeface="Calibri"/>
                <a:sym typeface="Calibri"/>
              </a:rPr>
              <a:t> However, creating them with CloudFormation helps ensure consistency and repeatability.</a:t>
            </a:r>
            <a:endParaRPr b="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2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2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|Change sets can be very helpful for understanding how changes will affect running resources. Change sets can be used once resources have been provisioned. For more information about how to create, view, and use change sets, see “Updating Stacks Using Change Sets.” A link is provided in the course resources. </a:t>
            </a:r>
            <a:endParaRPr/>
          </a:p>
          <a:p>
            <a:pPr indent="0" lvl="0" marL="0" rtl="0" algn="l">
              <a:spcBef>
                <a:spcPts val="0"/>
              </a:spcBef>
              <a:spcAft>
                <a:spcPts val="0"/>
              </a:spcAft>
              <a:buNone/>
            </a:pPr>
            <a:r>
              <a:rPr lang="en-US">
                <a:latin typeface="Calibri"/>
                <a:ea typeface="Calibri"/>
                <a:cs typeface="Calibri"/>
                <a:sym typeface="Calibri"/>
              </a:rPr>
              <a:t>|You may want to show an example of a change set. The CloudFormation documentation provides example change sets for this purpose. A link to the example change sets is in the course resources.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One way to update a stack (and thus update your AWS resources) is to update the CloudFormation template that you used to create the stack and then run the </a:t>
            </a:r>
            <a:r>
              <a:rPr b="1" lang="en-US">
                <a:latin typeface="Calibri"/>
                <a:ea typeface="Calibri"/>
                <a:cs typeface="Calibri"/>
                <a:sym typeface="Calibri"/>
              </a:rPr>
              <a:t>Update Stack </a:t>
            </a:r>
            <a:r>
              <a:rPr lang="en-US">
                <a:latin typeface="Calibri"/>
                <a:ea typeface="Calibri"/>
                <a:cs typeface="Calibri"/>
                <a:sym typeface="Calibri"/>
              </a:rPr>
              <a:t>option.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However, before you actually run an update, you might want to gain additional insight about the specific changes that CloudFormation will implement if you run that command. If you want this type of insight, you can use a change set.</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By using change sets, you can preview the changes, verify that they align with your expectations, and then approve the updates before you proceed.</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Follow this basic workflow to use CloudFormation change sets:</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Create a change set by submitting changes for the stack that you want to update. </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View the change set to see which stack settings and resources will change. If you want to consider other changes before you decide which changes to make, create additional change sets. </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Run the change set. CloudFormation updates your stack with those changes.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If you use change sets, you might want to set a deletion policy on some resources. You can use the DeletionPolicy attribute to preserve (or, in some cases, back up) a resource when its stack is deleted or updated. If a resource has no DeletionPolicy attribute, CloudFormation deletes the resource.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For a full review of CloudFormation change sets, see “Updating Stacks Using Change Sets.” A link is provided in your course resources.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2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p2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r>
              <a:rPr b="0" lang="en-US">
                <a:solidFill>
                  <a:schemeClr val="dk1"/>
                </a:solidFill>
                <a:latin typeface="Calibri"/>
                <a:ea typeface="Calibri"/>
                <a:cs typeface="Calibri"/>
                <a:sym typeface="Calibri"/>
              </a:rPr>
              <a:t>Consider asking this question during this slide:</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r>
              <a:rPr b="1" lang="en-US">
                <a:solidFill>
                  <a:schemeClr val="dk1"/>
                </a:solidFill>
                <a:latin typeface="Calibri"/>
                <a:ea typeface="Calibri"/>
                <a:cs typeface="Calibri"/>
                <a:sym typeface="Calibri"/>
              </a:rPr>
              <a:t>Question:</a:t>
            </a:r>
            <a:r>
              <a:rPr lang="en-US">
                <a:solidFill>
                  <a:schemeClr val="dk1"/>
                </a:solidFill>
                <a:latin typeface="Calibri"/>
                <a:ea typeface="Calibri"/>
                <a:cs typeface="Calibri"/>
                <a:sym typeface="Calibri"/>
              </a:rPr>
              <a:t> In this scenario, what would be a better approach if the team wants to modify the security group settings?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r>
              <a:rPr b="1" lang="en-US">
                <a:solidFill>
                  <a:schemeClr val="dk1"/>
                </a:solidFill>
                <a:latin typeface="Calibri"/>
                <a:ea typeface="Calibri"/>
                <a:cs typeface="Calibri"/>
                <a:sym typeface="Calibri"/>
              </a:rPr>
              <a:t>Answer:</a:t>
            </a:r>
            <a:r>
              <a:rPr lang="en-US">
                <a:solidFill>
                  <a:schemeClr val="dk1"/>
                </a:solidFill>
                <a:latin typeface="Calibri"/>
                <a:ea typeface="Calibri"/>
                <a:cs typeface="Calibri"/>
                <a:sym typeface="Calibri"/>
              </a:rPr>
              <a:t> Modify the CloudFormation template security group settings. Then, run Update Stack. CloudFormation will update the security group. This keeps the </a:t>
            </a:r>
            <a:r>
              <a:rPr i="1" lang="en-US">
                <a:solidFill>
                  <a:schemeClr val="dk1"/>
                </a:solidFill>
                <a:latin typeface="Calibri"/>
                <a:ea typeface="Calibri"/>
                <a:cs typeface="Calibri"/>
                <a:sym typeface="Calibri"/>
              </a:rPr>
              <a:t>model</a:t>
            </a:r>
            <a:r>
              <a:rPr lang="en-US">
                <a:solidFill>
                  <a:schemeClr val="dk1"/>
                </a:solidFill>
                <a:latin typeface="Calibri"/>
                <a:ea typeface="Calibri"/>
                <a:cs typeface="Calibri"/>
                <a:sym typeface="Calibri"/>
              </a:rPr>
              <a:t> deployment synchronized with the actual deployment.</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|For a list of resources that support drift </a:t>
            </a:r>
            <a:r>
              <a:rPr i="0" lang="en-US">
                <a:solidFill>
                  <a:schemeClr val="dk1"/>
                </a:solidFill>
                <a:latin typeface="Calibri"/>
                <a:ea typeface="Calibri"/>
                <a:cs typeface="Calibri"/>
                <a:sym typeface="Calibri"/>
              </a:rPr>
              <a:t>detection, see “Resources That Support Import and Drift Detection Operations.” A link is </a:t>
            </a:r>
            <a:r>
              <a:rPr lang="en-US">
                <a:solidFill>
                  <a:schemeClr val="dk1"/>
                </a:solidFill>
                <a:latin typeface="Calibri"/>
                <a:ea typeface="Calibri"/>
                <a:cs typeface="Calibri"/>
                <a:sym typeface="Calibri"/>
              </a:rPr>
              <a:t>provided in your course resources.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Consider this scenario: an application environment is created by running a CloudFormation stack. Then, someone decides to manually modify the deployed environment settings. They create a new inbound rule in the security group that was created by the stack. However, they make this change outside the context of CloudFormation—for example, by using the Amazon EC2 console. As the architect of this application, you would want to know that your deployed environment no longer matches the model environment that is defined in the CloudFormation template.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How would you know which resources were modified so that they no longer exactly conform with the specifications in the stack?</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Drift detection can be run on a stack by choosing Detect Drift from the Stack actions menu in the console. Performing drift detection on a stack shows you whether the stack has drifted from its expected template configuration. Drift detection returns detailed information about the drift status of each resource that supports drift detection in the stack.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When you delete a stack that has drift, the drift is not handled by the CloudFormation resource cleanup process. If the stack has unresolved resource dependencies, they might cause the delete stack action to fail. In such cases, you might need to manually resolve the issue.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For a list of resources that support drift detection, </a:t>
            </a:r>
            <a:r>
              <a:rPr i="0" lang="en-US">
                <a:solidFill>
                  <a:schemeClr val="dk1"/>
                </a:solidFill>
                <a:latin typeface="Calibri"/>
                <a:ea typeface="Calibri"/>
                <a:cs typeface="Calibri"/>
                <a:sym typeface="Calibri"/>
              </a:rPr>
              <a:t>see “Resources That Support Import and Drift Detection Operations.” </a:t>
            </a:r>
            <a:r>
              <a:rPr lang="en-US">
                <a:solidFill>
                  <a:schemeClr val="dk1"/>
                </a:solidFill>
                <a:latin typeface="Calibri"/>
                <a:ea typeface="Calibri"/>
                <a:cs typeface="Calibri"/>
                <a:sym typeface="Calibri"/>
              </a:rPr>
              <a:t>A link is provided in your course resources.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8" name="Google Shape;1118;p2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|For more information on nested stacks, </a:t>
            </a:r>
            <a:r>
              <a:rPr i="0" lang="en-US">
                <a:latin typeface="Calibri"/>
                <a:ea typeface="Calibri"/>
                <a:cs typeface="Calibri"/>
                <a:sym typeface="Calibri"/>
              </a:rPr>
              <a:t>see “Working with Nested Stacks.” A link is provided in your course resources.</a:t>
            </a:r>
            <a:endParaRPr/>
          </a:p>
          <a:p>
            <a:pPr indent="0" lvl="0" marL="0" rtl="0" algn="l">
              <a:spcBef>
                <a:spcPts val="0"/>
              </a:spcBef>
              <a:spcAft>
                <a:spcPts val="0"/>
              </a:spcAft>
              <a:buNone/>
            </a:pPr>
            <a:r>
              <a:rPr i="0" lang="en-US">
                <a:latin typeface="Calibri"/>
                <a:ea typeface="Calibri"/>
                <a:cs typeface="Calibri"/>
                <a:sym typeface="Calibri"/>
              </a:rPr>
              <a:t>|</a:t>
            </a:r>
            <a:endParaRPr/>
          </a:p>
          <a:p>
            <a:pPr indent="0" lvl="0" marL="0" rtl="0" algn="l">
              <a:spcBef>
                <a:spcPts val="0"/>
              </a:spcBef>
              <a:spcAft>
                <a:spcPts val="0"/>
              </a:spcAft>
              <a:buNone/>
            </a:pPr>
            <a:r>
              <a:rPr b="1" i="0"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As your organization starts to use more CloudFormation templates, it will be important for you to have a strategy for templates. This strategy will define the scope of what a single template should create and the general characteristics that would make you want to define your AWS infrastructure in more than one template.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table offers some ideas about how you might organize your templates so that they can be maintained and so that they can be used in combination with each other in a way that makes sense. A good strategy is to group your resource definitions in templates similar to the way that you would organize the functionality of a large enterprise application into different parts.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Think about the more tightly connected components of your infrastructure, and consider putting them in the same templates. In this example, CloudFormation templates are scoped to create and maintain AWS resources in one of five areas: frontend services, backend services, shared services, network, and security. In each area, you might maintain a template that is scoped to a single application or a single department's needs.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can also consider using nested stacks. Nested stacks are created as part of other stacks. </a:t>
            </a:r>
            <a:r>
              <a:rPr b="0" i="0" lang="en-US">
                <a:solidFill>
                  <a:srgbClr val="16191F"/>
                </a:solidFill>
                <a:latin typeface="Calibri"/>
                <a:ea typeface="Calibri"/>
                <a:cs typeface="Calibri"/>
                <a:sym typeface="Calibri"/>
              </a:rPr>
              <a:t>As your infrastructure grows, common patterns can emerge in which you declare the same components in multiple templates. You can separate out these common components and create dedicated templates for them. Then use the resource in your template to reference other templates, creating nested stacks.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Regardless of how you organize and scope each CloudFormation template, treat your templates as code that needs version control. Store your templates in a source control system.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For more information on nested stacks, see </a:t>
            </a:r>
            <a:r>
              <a:rPr i="0" lang="en-US">
                <a:latin typeface="Calibri"/>
                <a:ea typeface="Calibri"/>
                <a:cs typeface="Calibri"/>
                <a:sym typeface="Calibri"/>
              </a:rPr>
              <a:t>“Working with Nested Stacks.” </a:t>
            </a:r>
            <a:r>
              <a:rPr lang="en-US">
                <a:latin typeface="Calibri"/>
                <a:ea typeface="Calibri"/>
                <a:cs typeface="Calibri"/>
                <a:sym typeface="Calibri"/>
              </a:rPr>
              <a:t>A link is provided in your course resources.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2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28: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is a video demo. Students can access the demo from their online course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In this demonstration, you examine a CloudFormation template and analyze the template in depth.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2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3" name="Google Shape;1133;p29: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is a video demo. Students can access the demo from their online course.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In this demonstration, you are introduced to the details of CloudFormation, and you will see how to simplify your infrastructure management by using the ideas of infrastructure as code. This demo also introduces resources for creating CloudFormation templates.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This module focuses on automation, infrastructure as code (IaC), and CloudFormation.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3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p3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is a video demo. Students can access the demo from their online course.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In this demonstration, you review the changes that you make to a CloudFormation template.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3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p3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is a video demo. Students can access the demo from their online course.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In this demonstration, you learn how to use the CloudFormation console. You review concepts of Designer and drift detection. You also learn how to clean things up when you’re finished so that you don’t incur any unnecessary charges.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3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p3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There are no student notes for this slide.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5" name="Google Shape;1165;p3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This section introduces AWS Quick Starts, which is a good way for students to see CloudFormation in action without having to build the template themselves. Consider reviewing several AWS Quick Starts during this section. A link to the AWS Quick Starts page is in the course resources.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introduces AWS Quick Starts for automating deployments to the AWS Cloud.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3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p34: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AWS Quick Starts is a good way to begin with CloudFormation. Quick Starts are a gold-standard deployment for a variety of solutions. You can use Quick Starts to help the students to understand CloudFormation templates.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Quick Starts provide CloudFormation templates for full solutions. The Quick Starts are built by AWS solutions architects and partners to help you deploy popular solutions on AWS based on AWS best practices for security and high availability. These reference deployments can be provisioned in your AWS account in less than an hour and often in only minutes. They help you build well-architected test or production environments in a few steps. You can use them to create entire architectures, or you can use them to experiment with new deployment approaches.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Quick Starts use infrastructure as code with CloudFormation as the foundation. This helps you to use CloudFormation to provision architectures without having to build your own template.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For more information, see </a:t>
            </a:r>
            <a:r>
              <a:rPr b="0" i="1" lang="en-US">
                <a:solidFill>
                  <a:schemeClr val="dk1"/>
                </a:solidFill>
                <a:latin typeface="Calibri"/>
                <a:ea typeface="Calibri"/>
                <a:cs typeface="Calibri"/>
                <a:sym typeface="Calibri"/>
              </a:rPr>
              <a:t>AWS Quick Starts</a:t>
            </a:r>
            <a:r>
              <a:rPr b="0" i="0" lang="en-US">
                <a:solidFill>
                  <a:schemeClr val="dk1"/>
                </a:solidFill>
                <a:latin typeface="Calibri"/>
                <a:ea typeface="Calibri"/>
                <a:cs typeface="Calibri"/>
                <a:sym typeface="Calibri"/>
              </a:rPr>
              <a:t> on the content resources page. </a:t>
            </a:r>
            <a:r>
              <a:rPr lang="en-US">
                <a:latin typeface="Calibri"/>
                <a:ea typeface="Calibri"/>
                <a:cs typeface="Calibri"/>
                <a:sym typeface="Calibri"/>
              </a:rPr>
              <a:t>A link is provided in your course resources.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35: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Review how to access and deploy AWS Quick Starts. Go to the AWS Quick Starts page to discuss the different types of solutions. A link is in the course resources. </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b="0">
              <a:latin typeface="Calibri"/>
              <a:ea typeface="Calibri"/>
              <a:cs typeface="Calibri"/>
              <a:sym typeface="Calibri"/>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t>
            </a:r>
            <a:r>
              <a:rPr b="0" lang="en-US">
                <a:latin typeface="Calibri"/>
                <a:ea typeface="Calibri"/>
                <a:cs typeface="Calibri"/>
                <a:sym typeface="Calibri"/>
              </a:rPr>
              <a:t>Go to the AWS Quick Starts page. </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t>
            </a:r>
            <a:r>
              <a:rPr b="0" lang="en-US">
                <a:latin typeface="Calibri"/>
                <a:ea typeface="Calibri"/>
                <a:cs typeface="Calibri"/>
                <a:sym typeface="Calibri"/>
              </a:rPr>
              <a:t>Review the landing page and the ways to search for and filter Quick Starts. To filter only Quick Starts, select the check box next to AWS Quick Starts on the Content Type menu. </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|To c</a:t>
            </a:r>
            <a:r>
              <a:rPr b="0" lang="en-US">
                <a:latin typeface="Calibri"/>
                <a:ea typeface="Calibri"/>
                <a:cs typeface="Calibri"/>
                <a:sym typeface="Calibri"/>
              </a:rPr>
              <a:t>hoose a Quick Start to review, select the name. </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t>
            </a:r>
            <a:r>
              <a:rPr b="0" lang="en-US">
                <a:latin typeface="Calibri"/>
                <a:ea typeface="Calibri"/>
                <a:cs typeface="Calibri"/>
                <a:sym typeface="Calibri"/>
              </a:rPr>
              <a:t>Review the parts of the Quick Start, including how to deploy and the costs for the deployment. </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a:t>
            </a:r>
            <a:r>
              <a:rPr b="0" lang="en-US">
                <a:latin typeface="Calibri"/>
                <a:ea typeface="Calibri"/>
                <a:cs typeface="Calibri"/>
                <a:sym typeface="Calibri"/>
              </a:rPr>
              <a:t>o show what it looks like in the console, choose deploy for the Quick Start.</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t>
            </a:r>
            <a:r>
              <a:rPr b="0" lang="en-US">
                <a:latin typeface="Calibri"/>
                <a:ea typeface="Calibri"/>
                <a:cs typeface="Calibri"/>
                <a:sym typeface="Calibri"/>
              </a:rPr>
              <a:t>Walk through the steps for deploying in the console. If desired, actually deploy the Quick Start. </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t>
            </a:r>
            <a:r>
              <a:rPr b="0" lang="en-US">
                <a:latin typeface="Calibri"/>
                <a:ea typeface="Calibri"/>
                <a:cs typeface="Calibri"/>
                <a:sym typeface="Calibri"/>
              </a:rPr>
              <a:t>If you deployed the Quick Start, clean up and delete the resources that were created. </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You might also want to discuss the different Quick Start use cases when using the search and filter features.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i="0" lang="en-US">
                <a:latin typeface="Calibri"/>
                <a:ea typeface="Calibri"/>
                <a:cs typeface="Calibri"/>
                <a:sym typeface="Calibri"/>
              </a:rPr>
              <a:t>Each Quick Start consists of a CloudFormation template and a deployment guide. The guide provides details about deployment options and how to configure the deployment to match your needs. The guide also provides information about the security considerations and estimated costs for the deployment. You can customize the deployment to match your needs and create the stack. Depending on the AWS resources that must be created, the Quick Start will finish deploying in a matter of minutes or a few hours.</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Even if you do not use the Quick Starts, you may find it helpful to look at a few of them to see the types of </a:t>
            </a:r>
            <a:r>
              <a:rPr b="0" i="0" lang="en-US">
                <a:latin typeface="Calibri"/>
                <a:ea typeface="Calibri"/>
                <a:cs typeface="Calibri"/>
                <a:sym typeface="Calibri"/>
              </a:rPr>
              <a:t>patterns</a:t>
            </a:r>
            <a:r>
              <a:rPr i="0" lang="en-US">
                <a:latin typeface="Calibri"/>
                <a:ea typeface="Calibri"/>
                <a:cs typeface="Calibri"/>
                <a:sym typeface="Calibri"/>
              </a:rPr>
              <a:t> and </a:t>
            </a:r>
            <a:r>
              <a:rPr b="0" i="0" lang="en-US">
                <a:latin typeface="Calibri"/>
                <a:ea typeface="Calibri"/>
                <a:cs typeface="Calibri"/>
                <a:sym typeface="Calibri"/>
              </a:rPr>
              <a:t>practices</a:t>
            </a:r>
            <a:r>
              <a:rPr i="0" lang="en-US">
                <a:latin typeface="Calibri"/>
                <a:ea typeface="Calibri"/>
                <a:cs typeface="Calibri"/>
                <a:sym typeface="Calibri"/>
              </a:rPr>
              <a:t> that the Quick Starts follow. You might find that they help accelerate your own template development when you borrow a section of a Quick Start and embed it in your own template.</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AWS Marketplace Amazon Machine Images (AMIs) are another solution that people sometimes use. These resources can be launched from the Amazon EC2 console. AWS Marketplace AMIs provide single-vendor solutions that run on EC2 instances. In contrast, AWS Quick Starts are modular and more customizable solutions that might (or might not) use Amazon EC2.</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3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5" name="Google Shape;1215;p3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Review this example of AWS Quick Starts step by step. To view the entire solution, see </a:t>
            </a:r>
            <a:r>
              <a:rPr b="0" i="1" lang="en-US">
                <a:solidFill>
                  <a:schemeClr val="dk1"/>
                </a:solidFill>
                <a:latin typeface="Calibri"/>
                <a:ea typeface="Calibri"/>
                <a:cs typeface="Calibri"/>
                <a:sym typeface="Calibri"/>
              </a:rPr>
              <a:t>Serverless Image Handler </a:t>
            </a:r>
            <a:r>
              <a:rPr b="0" i="0" lang="en-US">
                <a:solidFill>
                  <a:schemeClr val="dk1"/>
                </a:solidFill>
                <a:latin typeface="Calibri"/>
                <a:ea typeface="Calibri"/>
                <a:cs typeface="Calibri"/>
                <a:sym typeface="Calibri"/>
              </a:rPr>
              <a:t>in the AWS Solutions Library. </a:t>
            </a:r>
            <a:r>
              <a:rPr lang="en-US">
                <a:latin typeface="Calibri"/>
                <a:ea typeface="Calibri"/>
                <a:cs typeface="Calibri"/>
                <a:sym typeface="Calibri"/>
              </a:rPr>
              <a:t>A link is provided in your course resources.</a:t>
            </a:r>
            <a:endParaRPr b="0">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333333"/>
              </a:buClr>
              <a:buSzPts val="1200"/>
              <a:buFont typeface="Calibri"/>
              <a:buNone/>
            </a:pPr>
            <a:r>
              <a:rPr b="0" i="0" lang="en-US">
                <a:solidFill>
                  <a:srgbClr val="333333"/>
                </a:solidFill>
                <a:latin typeface="Calibri"/>
                <a:ea typeface="Calibri"/>
                <a:cs typeface="Calibri"/>
                <a:sym typeface="Calibri"/>
              </a:rPr>
              <a:t>This architecture is an example of an AWS Quick Start that you can deploy in less than an hour. This solution creates a serverless architecture to initiate cost-effective image processing in the AWS Cloud. This solution gives you dynamic content delivery on an interactive web interface with content moderation and smart image cropping with Amazon Rekognition. </a:t>
            </a:r>
            <a:endParaRPr/>
          </a:p>
          <a:p>
            <a:pPr indent="0" lvl="0" marL="0" marR="0" rtl="0" algn="l">
              <a:spcBef>
                <a:spcPts val="0"/>
              </a:spcBef>
              <a:spcAft>
                <a:spcPts val="0"/>
              </a:spcAft>
              <a:buClr>
                <a:schemeClr val="dk1"/>
              </a:buClr>
              <a:buSzPts val="1200"/>
              <a:buFont typeface="Calibri"/>
              <a:buNone/>
            </a:pPr>
            <a:r>
              <a:t/>
            </a:r>
            <a:endParaRPr b="0" i="0">
              <a:solidFill>
                <a:srgbClr val="333333"/>
              </a:solidFill>
              <a:latin typeface="Calibri"/>
              <a:ea typeface="Calibri"/>
              <a:cs typeface="Calibri"/>
              <a:sym typeface="Calibri"/>
            </a:endParaRPr>
          </a:p>
          <a:p>
            <a:pPr indent="0" lvl="0" marL="0" rtl="0" algn="l">
              <a:spcBef>
                <a:spcPts val="0"/>
              </a:spcBef>
              <a:spcAft>
                <a:spcPts val="0"/>
              </a:spcAft>
              <a:buNone/>
            </a:pPr>
            <a:r>
              <a:rPr b="0" i="0" lang="en-US">
                <a:solidFill>
                  <a:srgbClr val="333333"/>
                </a:solidFill>
                <a:latin typeface="Calibri"/>
                <a:ea typeface="Calibri"/>
                <a:cs typeface="Calibri"/>
                <a:sym typeface="Calibri"/>
              </a:rPr>
              <a:t>You might implement an architecture like this if you are trying to maintain high-quality images on your websites and mobile applications:</a:t>
            </a:r>
            <a:endParaRPr/>
          </a:p>
          <a:p>
            <a:pPr indent="-228600" lvl="0" marL="228600" rtl="0" algn="l">
              <a:spcBef>
                <a:spcPts val="0"/>
              </a:spcBef>
              <a:spcAft>
                <a:spcPts val="0"/>
              </a:spcAft>
              <a:buClr>
                <a:schemeClr val="dk1"/>
              </a:buClr>
              <a:buSzPts val="1200"/>
              <a:buFont typeface="Calibri"/>
              <a:buAutoNum type="arabicPeriod"/>
            </a:pPr>
            <a:r>
              <a:rPr b="0" i="0" lang="en-US" u="none">
                <a:solidFill>
                  <a:schemeClr val="dk1"/>
                </a:solidFill>
                <a:latin typeface="Calibri"/>
                <a:ea typeface="Calibri"/>
                <a:cs typeface="Calibri"/>
                <a:sym typeface="Calibri"/>
              </a:rPr>
              <a:t>The CloudFormation template deploys an Amazon CloudFront distribution that provides a caching layer to reduce the cost of image processing and the latency of subsequent image delivery. The CloudFront domain name provides cached access to the image handler API. </a:t>
            </a:r>
            <a:endParaRPr/>
          </a:p>
          <a:p>
            <a:pPr indent="-228600" lvl="0" marL="228600" rtl="0" algn="l">
              <a:spcBef>
                <a:spcPts val="0"/>
              </a:spcBef>
              <a:spcAft>
                <a:spcPts val="0"/>
              </a:spcAft>
              <a:buClr>
                <a:schemeClr val="dk1"/>
              </a:buClr>
              <a:buSzPts val="1200"/>
              <a:buFont typeface="Calibri"/>
              <a:buAutoNum type="arabicPeriod"/>
            </a:pPr>
            <a:r>
              <a:rPr b="0" i="0" lang="en-US" u="none">
                <a:solidFill>
                  <a:schemeClr val="dk1"/>
                </a:solidFill>
                <a:latin typeface="Calibri"/>
                <a:ea typeface="Calibri"/>
                <a:cs typeface="Calibri"/>
                <a:sym typeface="Calibri"/>
              </a:rPr>
              <a:t>Amazon API Gateway provides endpoint resources and initiates the Lambda function.</a:t>
            </a:r>
            <a:endParaRPr/>
          </a:p>
          <a:p>
            <a:pPr indent="-228600" lvl="0" marL="228600" rtl="0" algn="l">
              <a:spcBef>
                <a:spcPts val="0"/>
              </a:spcBef>
              <a:spcAft>
                <a:spcPts val="0"/>
              </a:spcAft>
              <a:buClr>
                <a:schemeClr val="dk1"/>
              </a:buClr>
              <a:buSzPts val="1200"/>
              <a:buFont typeface="Calibri"/>
              <a:buAutoNum type="arabicPeriod"/>
            </a:pPr>
            <a:r>
              <a:rPr b="0" i="0" lang="en-US" u="none">
                <a:solidFill>
                  <a:schemeClr val="dk1"/>
                </a:solidFill>
                <a:latin typeface="Calibri"/>
                <a:ea typeface="Calibri"/>
                <a:cs typeface="Calibri"/>
                <a:sym typeface="Calibri"/>
              </a:rPr>
              <a:t>A Lambda function retrieves the image from a customer’s existing S3 bucket and uses open source image processing software to return a modified version of the image to API Gateway.</a:t>
            </a:r>
            <a:endParaRPr/>
          </a:p>
          <a:p>
            <a:pPr indent="-228600" lvl="0" marL="228600" rtl="0" algn="l">
              <a:spcBef>
                <a:spcPts val="0"/>
              </a:spcBef>
              <a:spcAft>
                <a:spcPts val="0"/>
              </a:spcAft>
              <a:buClr>
                <a:schemeClr val="dk1"/>
              </a:buClr>
              <a:buSzPts val="1200"/>
              <a:buFont typeface="Calibri"/>
              <a:buAutoNum type="arabicPeriod"/>
            </a:pPr>
            <a:r>
              <a:rPr b="0" i="0" lang="en-US" u="none">
                <a:solidFill>
                  <a:schemeClr val="dk1"/>
                </a:solidFill>
                <a:latin typeface="Calibri"/>
                <a:ea typeface="Calibri"/>
                <a:cs typeface="Calibri"/>
                <a:sym typeface="Calibri"/>
              </a:rPr>
              <a:t>An S3 bucket is used for log storage. This is a separate bucket from the S3 bucket for storing images. </a:t>
            </a:r>
            <a:endParaRPr/>
          </a:p>
          <a:p>
            <a:pPr indent="-228600" lvl="0" marL="228600" rtl="0" algn="l">
              <a:spcBef>
                <a:spcPts val="0"/>
              </a:spcBef>
              <a:spcAft>
                <a:spcPts val="0"/>
              </a:spcAft>
              <a:buClr>
                <a:schemeClr val="dk1"/>
              </a:buClr>
              <a:buSzPts val="1200"/>
              <a:buFont typeface="Calibri"/>
              <a:buAutoNum type="arabicPeriod"/>
            </a:pPr>
            <a:r>
              <a:rPr b="0" i="0" lang="en-US" u="none">
                <a:solidFill>
                  <a:schemeClr val="dk1"/>
                </a:solidFill>
                <a:latin typeface="Calibri"/>
                <a:ea typeface="Calibri"/>
                <a:cs typeface="Calibri"/>
                <a:sym typeface="Calibri"/>
              </a:rPr>
              <a:t>If you activate the Image URL signature feature, the Lambda function retrieves the secret value from your existing AWS Secrets Manager secret to validate the signature</a:t>
            </a:r>
            <a:endParaRPr/>
          </a:p>
          <a:p>
            <a:pPr indent="-228600" lvl="0" marL="228600" rtl="0" algn="l">
              <a:spcBef>
                <a:spcPts val="0"/>
              </a:spcBef>
              <a:spcAft>
                <a:spcPts val="0"/>
              </a:spcAft>
              <a:buClr>
                <a:schemeClr val="dk1"/>
              </a:buClr>
              <a:buSzPts val="1200"/>
              <a:buFont typeface="Calibri"/>
              <a:buAutoNum type="arabicPeriod"/>
            </a:pPr>
            <a:r>
              <a:rPr b="0" i="0" lang="en-US" u="none">
                <a:solidFill>
                  <a:schemeClr val="dk1"/>
                </a:solidFill>
                <a:latin typeface="Calibri"/>
                <a:ea typeface="Calibri"/>
                <a:cs typeface="Calibri"/>
                <a:sym typeface="Calibri"/>
              </a:rPr>
              <a:t>You can use Amazon Rekognition to analyze your image and return the results if you use the smart crop or content moderation features. </a:t>
            </a:r>
            <a:endParaRPr/>
          </a:p>
          <a:p>
            <a:pPr indent="-152400" lvl="0" marL="228600" rtl="0" algn="l">
              <a:spcBef>
                <a:spcPts val="0"/>
              </a:spcBef>
              <a:spcAft>
                <a:spcPts val="0"/>
              </a:spcAft>
              <a:buClr>
                <a:schemeClr val="dk1"/>
              </a:buClr>
              <a:buSzPts val="1200"/>
              <a:buFont typeface="Calibri"/>
              <a:buNone/>
            </a:pPr>
            <a:r>
              <a:t/>
            </a:r>
            <a:endParaRPr b="0" i="0" u="non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For more information about this example, see </a:t>
            </a:r>
            <a:r>
              <a:rPr b="0" i="1" lang="en-US">
                <a:solidFill>
                  <a:schemeClr val="dk1"/>
                </a:solidFill>
                <a:latin typeface="Calibri"/>
                <a:ea typeface="Calibri"/>
                <a:cs typeface="Calibri"/>
                <a:sym typeface="Calibri"/>
              </a:rPr>
              <a:t>Serverless Image Handler </a:t>
            </a:r>
            <a:r>
              <a:rPr b="0" i="0" lang="en-US">
                <a:solidFill>
                  <a:schemeClr val="dk1"/>
                </a:solidFill>
                <a:latin typeface="Calibri"/>
                <a:ea typeface="Calibri"/>
                <a:cs typeface="Calibri"/>
                <a:sym typeface="Calibri"/>
              </a:rPr>
              <a:t>in the AWS Solutions Library. </a:t>
            </a:r>
            <a:r>
              <a:rPr lang="en-US">
                <a:latin typeface="Calibri"/>
                <a:ea typeface="Calibri"/>
                <a:cs typeface="Calibri"/>
                <a:sym typeface="Calibri"/>
              </a:rPr>
              <a:t>A link is provided in your course resources.</a:t>
            </a:r>
            <a:endParaRPr u="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3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Google Shape;1254;p3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There are no student notes for this slide.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3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2" name="Google Shape;1262;p38: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This section is an introduction to Amazon Q Developer. Amazon Q Developer is a generative AI coding companion that will help students to make updates to a CloudFormation template more quickly. Keep in mind that Amazon Q Developer is trained on billions of lines of code and is continually updating, so the outputs that you see each time might not be the same.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is an introduction to Amazon Q Developer. Amazon Q Developer </a:t>
            </a:r>
            <a:r>
              <a:rPr b="0" i="0" lang="en-US">
                <a:solidFill>
                  <a:srgbClr val="333333"/>
                </a:solidFill>
                <a:latin typeface="Calibri"/>
                <a:ea typeface="Calibri"/>
                <a:cs typeface="Calibri"/>
                <a:sym typeface="Calibri"/>
              </a:rPr>
              <a:t>helps you improve developer productivity by providing code recommendations based on developers’ natural comments and prior code. </a:t>
            </a:r>
            <a:endParaRPr>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3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9" name="Google Shape;1269;p39: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Consider opening with a discussion starting with the question, “What are the challenges that you have faced in learning to write code?” Lead the discussion around the challenges that the students have faced and the challenges listed on the slide.</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Writing code can be challenging, especially when you begin work as a developer.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Human error: </a:t>
            </a:r>
            <a:r>
              <a:rPr b="0" lang="en-US">
                <a:latin typeface="Calibri"/>
                <a:ea typeface="Calibri"/>
                <a:cs typeface="Calibri"/>
                <a:sym typeface="Calibri"/>
              </a:rPr>
              <a:t>Code is written by humans, and humans can introduce errors in the code. These errors might be made when performing familiar tasks, when you apply an incorrect action, or when you forget to complete a step. </a:t>
            </a:r>
            <a:r>
              <a:rPr b="0" i="0" lang="en-US">
                <a:solidFill>
                  <a:srgbClr val="242424"/>
                </a:solidFill>
                <a:latin typeface="Calibri"/>
                <a:ea typeface="Calibri"/>
                <a:cs typeface="Calibri"/>
                <a:sym typeface="Calibri"/>
              </a:rPr>
              <a:t>Errors can be hard to find, especially when the actions are correct but not for the programming goals.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Differing skill levels: </a:t>
            </a:r>
            <a:r>
              <a:rPr lang="en-US">
                <a:latin typeface="Calibri"/>
                <a:ea typeface="Calibri"/>
                <a:cs typeface="Calibri"/>
                <a:sym typeface="Calibri"/>
              </a:rPr>
              <a:t>Developers have different skill levels and coding styles. T</a:t>
            </a:r>
            <a:r>
              <a:rPr b="0" i="0" lang="en-US">
                <a:solidFill>
                  <a:srgbClr val="141515"/>
                </a:solidFill>
                <a:latin typeface="Calibri"/>
                <a:ea typeface="Calibri"/>
                <a:cs typeface="Calibri"/>
                <a:sym typeface="Calibri"/>
              </a:rPr>
              <a:t>he most effective developers are problem solvers, a skill that grows as you practice. As a newer developer, you might choose more intricate code than is necessary. As your skills grow, you may start to write code that considers how to create, maintain, and administer. The goal of a programmer is to tackle the problem to find a workable solution. Technologies are tools to address the challenges.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i="0" lang="en-US">
                <a:solidFill>
                  <a:srgbClr val="000000"/>
                </a:solidFill>
                <a:latin typeface="Calibri"/>
                <a:ea typeface="Calibri"/>
                <a:cs typeface="Calibri"/>
                <a:sym typeface="Calibri"/>
              </a:rPr>
              <a:t>Size and complexity of templates: </a:t>
            </a:r>
            <a:r>
              <a:rPr b="0" i="0" lang="en-US">
                <a:solidFill>
                  <a:srgbClr val="000000"/>
                </a:solidFill>
                <a:latin typeface="Calibri"/>
                <a:ea typeface="Calibri"/>
                <a:cs typeface="Calibri"/>
                <a:sym typeface="Calibri"/>
              </a:rPr>
              <a:t>Writing a template to describe all resources in detail for even a basic three-tier architecture quickly becomes complex. Even when you have an existing template or Quick Start, you can get lost in the details.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i="0" lang="en-US">
                <a:solidFill>
                  <a:srgbClr val="141515"/>
                </a:solidFill>
                <a:latin typeface="Calibri"/>
                <a:ea typeface="Calibri"/>
                <a:cs typeface="Calibri"/>
                <a:sym typeface="Calibri"/>
              </a:rPr>
              <a:t>Security vulnerabilities: </a:t>
            </a:r>
            <a:r>
              <a:rPr b="0" i="0" lang="en-US">
                <a:solidFill>
                  <a:srgbClr val="141515"/>
                </a:solidFill>
                <a:latin typeface="Calibri"/>
                <a:ea typeface="Calibri"/>
                <a:cs typeface="Calibri"/>
                <a:sym typeface="Calibri"/>
              </a:rPr>
              <a:t>Security is a top priority when developing software. One of the problems that new developers face is overlooking security when writing code. A focus on delivering error-free code rather than checking to see if it is secure can lead to unintended security vulnerabilities.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4: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|Each module has an introduction, content sections, and a wrap-up. The wrap-up for this module contains a sample exam question for you to review with the students. This module includes four demos and two labs.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objectives of this module are presented across multiple sections.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will also view a series of demonstrations that show how to work with CloudFormation. These demos include an overview of CloudFormation resources, an analysis of a CloudFormation template, a review of a template with customization, and an overview of using the CloudFormation console.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module wraps up with a 10-question knowledge check delivered in the online course and a sample exam question.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4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3" name="Google Shape;1283;p4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Amazon Q Developer is a tool that can help the students make updates to CloudFormation templates. Module 1 introduced this service. The service introduction slide is repeated here as a refresher. Make the connection to updating CloudFormation and Quick Starts by using Amazon Q Developer recommendations.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To alleviate some of the challenges with writing code, AWS introduced Amazon Q Developer. Amazon Q Developer is a coding assistant that those without extensive experience can use</a:t>
            </a:r>
            <a:r>
              <a:rPr b="0" lang="en-US">
                <a:solidFill>
                  <a:srgbClr val="000000"/>
                </a:solidFill>
                <a:latin typeface="Calibri"/>
                <a:ea typeface="Calibri"/>
                <a:cs typeface="Calibri"/>
                <a:sym typeface="Calibri"/>
              </a:rPr>
              <a:t>. It is trained on years of </a:t>
            </a:r>
            <a:r>
              <a:rPr b="0" i="0" lang="en-US">
                <a:solidFill>
                  <a:schemeClr val="dk1"/>
                </a:solidFill>
                <a:latin typeface="Calibri"/>
                <a:ea typeface="Calibri"/>
                <a:cs typeface="Calibri"/>
                <a:sym typeface="Calibri"/>
              </a:rPr>
              <a:t>high-quality AWS examples and documentation</a:t>
            </a:r>
            <a:r>
              <a:rPr b="0" lang="en-US">
                <a:solidFill>
                  <a:srgbClr val="000000"/>
                </a:solidFill>
                <a:latin typeface="Calibri"/>
                <a:ea typeface="Calibri"/>
                <a:cs typeface="Calibri"/>
                <a:sym typeface="Calibri"/>
              </a:rPr>
              <a:t>. It can also be trained on your company’s code and systems. </a:t>
            </a:r>
            <a:r>
              <a:rPr lang="en-US">
                <a:solidFill>
                  <a:srgbClr val="000000"/>
                </a:solidFill>
                <a:latin typeface="Calibri"/>
                <a:ea typeface="Calibri"/>
                <a:cs typeface="Calibri"/>
                <a:sym typeface="Calibri"/>
              </a:rPr>
              <a:t>Amazon Q Developer can chat about code, provide in-line code completions, generate new code, and scan your code for security vulnerabilities. It can also make code upgrades and improvements, such as language updates, debugging, and optimizations. With Amazon Q Developer, you can describe the application you want to create in natural language, and Amazon Q Developer will generate and suggest code for the application. You can build applications without needing to write all code yourself. The no-code approach of Amazon Q Developer can be particularly useful for creating simple web applications, automating business processes, or building prototypes and proofs of concept.</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0" i="0" lang="en-US">
                <a:latin typeface="Calibri"/>
                <a:ea typeface="Calibri"/>
                <a:cs typeface="Calibri"/>
                <a:sym typeface="Calibri"/>
              </a:rPr>
              <a:t>For more information, see “</a:t>
            </a:r>
            <a:r>
              <a:rPr lang="en-US">
                <a:latin typeface="Calibri"/>
                <a:ea typeface="Calibri"/>
                <a:cs typeface="Calibri"/>
                <a:sym typeface="Calibri"/>
              </a:rPr>
              <a:t>Getting Started” in the </a:t>
            </a:r>
            <a:r>
              <a:rPr i="1" lang="en-US">
                <a:latin typeface="Calibri"/>
                <a:ea typeface="Calibri"/>
                <a:cs typeface="Calibri"/>
                <a:sym typeface="Calibri"/>
              </a:rPr>
              <a:t>AWS Amazon Q Developer User Guide</a:t>
            </a:r>
            <a:r>
              <a:rPr i="0" lang="en-US">
                <a:latin typeface="Calibri"/>
                <a:ea typeface="Calibri"/>
                <a:cs typeface="Calibri"/>
                <a:sym typeface="Calibri"/>
              </a:rPr>
              <a:t> </a:t>
            </a:r>
            <a:r>
              <a:rPr b="0" i="0" lang="en-US">
                <a:latin typeface="Calibri"/>
                <a:ea typeface="Calibri"/>
                <a:cs typeface="Calibri"/>
                <a:sym typeface="Calibri"/>
              </a:rPr>
              <a:t>on the content resources page of your online course.</a:t>
            </a:r>
            <a:endParaRPr>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41: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p41:notes"/>
          <p:cNvSpPr txBox="1"/>
          <p:nvPr>
            <p:ph idx="1" type="body"/>
          </p:nvPr>
        </p:nvSpPr>
        <p:spPr>
          <a:xfrm>
            <a:off x="317500" y="3810000"/>
            <a:ext cx="711200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latin typeface="Calibri"/>
                <a:ea typeface="Calibri"/>
                <a:cs typeface="Calibri"/>
                <a:sym typeface="Calibri"/>
              </a:rPr>
              <a:t>|</a:t>
            </a: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|Amazon Q Developer supports you across the software development lifecycle.</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|Plan: Use the AWS Management Console to ask questions, get best practices and recommendations.</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|Create: In-line c</a:t>
            </a:r>
            <a:r>
              <a:rPr lang="en-US">
                <a:latin typeface="Calibri"/>
                <a:ea typeface="Calibri"/>
                <a:cs typeface="Calibri"/>
                <a:sym typeface="Calibri"/>
              </a:rPr>
              <a:t>ode recommendations </a:t>
            </a:r>
            <a:r>
              <a:rPr b="0" lang="en-US">
                <a:solidFill>
                  <a:srgbClr val="000000"/>
                </a:solidFill>
                <a:latin typeface="Calibri"/>
                <a:ea typeface="Calibri"/>
                <a:cs typeface="Calibri"/>
                <a:sym typeface="Calibri"/>
              </a:rPr>
              <a:t>using natural language.</a:t>
            </a:r>
            <a:br>
              <a:rPr b="0" lang="en-US">
                <a:solidFill>
                  <a:srgbClr val="000000"/>
                </a:solidFill>
                <a:latin typeface="Calibri"/>
                <a:ea typeface="Calibri"/>
                <a:cs typeface="Calibri"/>
                <a:sym typeface="Calibri"/>
              </a:rPr>
            </a:br>
            <a:r>
              <a:rPr b="0" lang="en-US">
                <a:solidFill>
                  <a:srgbClr val="000000"/>
                </a:solidFill>
                <a:latin typeface="Calibri"/>
                <a:ea typeface="Calibri"/>
                <a:cs typeface="Calibri"/>
                <a:sym typeface="Calibri"/>
              </a:rPr>
              <a:t>|Test and secure: Unit test assistance.</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|Operate: Troubleshoot errors, analyze your VPC and more.</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|Maintain and modernize: Upgrade projects to more up-to-date languages.</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|Resource: </a:t>
            </a:r>
            <a:r>
              <a:rPr lang="en-US">
                <a:solidFill>
                  <a:srgbClr val="000000"/>
                </a:solidFill>
                <a:latin typeface="Calibri"/>
                <a:ea typeface="Calibri"/>
                <a:cs typeface="Calibri"/>
                <a:sym typeface="Calibri"/>
              </a:rPr>
              <a:t>AWS DevOps blog, Accelerate your Software Development Lifecycle with Amazon Q,</a:t>
            </a:r>
            <a:r>
              <a:rPr b="1" lang="en-US">
                <a:solidFill>
                  <a:srgbClr val="000000"/>
                </a:solidFill>
                <a:latin typeface="Calibri"/>
                <a:ea typeface="Calibri"/>
                <a:cs typeface="Calibri"/>
                <a:sym typeface="Calibri"/>
              </a:rPr>
              <a:t> </a:t>
            </a:r>
            <a:r>
              <a:rPr lang="en-US">
                <a:solidFill>
                  <a:srgbClr val="000000"/>
                </a:solidFill>
                <a:latin typeface="Calibri"/>
                <a:ea typeface="Calibri"/>
                <a:cs typeface="Calibri"/>
                <a:sym typeface="Calibri"/>
              </a:rPr>
              <a:t>at </a:t>
            </a:r>
            <a:r>
              <a:rPr lang="en-US" u="sng">
                <a:solidFill>
                  <a:schemeClr val="hlink"/>
                </a:solidFill>
                <a:latin typeface="Calibri"/>
                <a:ea typeface="Calibri"/>
                <a:cs typeface="Calibri"/>
                <a:sym typeface="Calibri"/>
                <a:hlinkClick r:id="rId2"/>
              </a:rPr>
              <a:t>https://aws.amazon.com/blogs/devops/accelerate-your-software-development-lifecycle-with-amazon-q/</a:t>
            </a:r>
            <a:r>
              <a:rPr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lang="en-US">
                <a:solidFill>
                  <a:srgbClr val="000000"/>
                </a:solidFill>
                <a:latin typeface="Calibri"/>
                <a:ea typeface="Calibri"/>
                <a:cs typeface="Calibri"/>
                <a:sym typeface="Calibri"/>
              </a:rPr>
              <a:t>|</a:t>
            </a:r>
            <a:r>
              <a:rPr b="1" lang="en-US">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000000"/>
                </a:solidFill>
                <a:latin typeface="Calibri"/>
                <a:ea typeface="Calibri"/>
                <a:cs typeface="Calibri"/>
                <a:sym typeface="Calibri"/>
              </a:rPr>
              <a:t>Amazon Q supports developers across the software development lifecycle (SDLC) phases in several ways.</a:t>
            </a:r>
            <a:endParaRPr/>
          </a:p>
          <a:p>
            <a:pPr indent="-171450" lvl="0" marL="171450" rtl="0" algn="l">
              <a:spcBef>
                <a:spcPts val="0"/>
              </a:spcBef>
              <a:spcAft>
                <a:spcPts val="0"/>
              </a:spcAft>
              <a:buClr>
                <a:srgbClr val="000000"/>
              </a:buClr>
              <a:buSzPts val="1200"/>
              <a:buFont typeface="Arial"/>
              <a:buChar char="•"/>
            </a:pPr>
            <a:r>
              <a:rPr b="1" i="0" lang="en-US">
                <a:solidFill>
                  <a:srgbClr val="000000"/>
                </a:solidFill>
                <a:latin typeface="Calibri"/>
                <a:ea typeface="Calibri"/>
                <a:cs typeface="Calibri"/>
                <a:sym typeface="Calibri"/>
              </a:rPr>
              <a:t>Plan</a:t>
            </a:r>
            <a:r>
              <a:rPr b="0" i="0" lang="en-US">
                <a:solidFill>
                  <a:srgbClr val="000000"/>
                </a:solidFill>
                <a:latin typeface="Calibri"/>
                <a:ea typeface="Calibri"/>
                <a:cs typeface="Calibri"/>
                <a:sym typeface="Calibri"/>
              </a:rPr>
              <a:t>: You can use Amazon Q in the AWS Management Console to ask questions, receive best practices and recommendations, optimize Amazon Elastic Cloud Compute (EC2) instances, and learn more about the Well-Architected Framework. In the integrated development environment (IDE), Amazon Q can help you understand your code base and get up to speed on projects.</a:t>
            </a:r>
            <a:endParaRPr/>
          </a:p>
          <a:p>
            <a:pPr indent="-171450" lvl="0" marL="171450" marR="0" rtl="0" algn="l">
              <a:spcBef>
                <a:spcPts val="0"/>
              </a:spcBef>
              <a:spcAft>
                <a:spcPts val="0"/>
              </a:spcAft>
              <a:buClr>
                <a:srgbClr val="000000"/>
              </a:buClr>
              <a:buSzPts val="1200"/>
              <a:buFont typeface="Arial"/>
              <a:buChar char="•"/>
            </a:pPr>
            <a:r>
              <a:rPr b="1" i="0" lang="en-US">
                <a:solidFill>
                  <a:srgbClr val="000000"/>
                </a:solidFill>
                <a:latin typeface="Calibri"/>
                <a:ea typeface="Calibri"/>
                <a:cs typeface="Calibri"/>
                <a:sym typeface="Calibri"/>
              </a:rPr>
              <a:t>Create</a:t>
            </a:r>
            <a:r>
              <a:rPr b="0" i="0" lang="en-US">
                <a:solidFill>
                  <a:srgbClr val="000000"/>
                </a:solidFill>
                <a:latin typeface="Calibri"/>
                <a:ea typeface="Calibri"/>
                <a:cs typeface="Calibri"/>
                <a:sym typeface="Calibri"/>
              </a:rPr>
              <a:t>: Amazon Q helps improve development productivity through in-line c</a:t>
            </a:r>
            <a:r>
              <a:rPr lang="en-US">
                <a:latin typeface="Calibri"/>
                <a:ea typeface="Calibri"/>
                <a:cs typeface="Calibri"/>
                <a:sym typeface="Calibri"/>
              </a:rPr>
              <a:t>ode recommendations </a:t>
            </a:r>
            <a:r>
              <a:rPr b="0" i="0" lang="en-US">
                <a:solidFill>
                  <a:srgbClr val="000000"/>
                </a:solidFill>
                <a:latin typeface="Calibri"/>
                <a:ea typeface="Calibri"/>
                <a:cs typeface="Calibri"/>
                <a:sym typeface="Calibri"/>
              </a:rPr>
              <a:t>directly in your IDE or command line interface (CLI), using natural language to generate new features. You can ask Amazon Q questions without leaving the IDE. The in-line c</a:t>
            </a:r>
            <a:r>
              <a:rPr lang="en-US">
                <a:latin typeface="Calibri"/>
                <a:ea typeface="Calibri"/>
                <a:cs typeface="Calibri"/>
                <a:sym typeface="Calibri"/>
              </a:rPr>
              <a:t>ode recommendations </a:t>
            </a:r>
            <a:r>
              <a:rPr b="0" i="0" lang="en-US">
                <a:solidFill>
                  <a:srgbClr val="000000"/>
                </a:solidFill>
                <a:latin typeface="Calibri"/>
                <a:ea typeface="Calibri"/>
                <a:cs typeface="Calibri"/>
                <a:sym typeface="Calibri"/>
              </a:rPr>
              <a:t>are available for multiple coding languages. For more information, see “Supported languages for Amazon Q Developer in the IDE” at </a:t>
            </a:r>
            <a:r>
              <a:rPr lang="en-US" u="sng">
                <a:solidFill>
                  <a:schemeClr val="hlink"/>
                </a:solidFill>
                <a:latin typeface="Calibri"/>
                <a:ea typeface="Calibri"/>
                <a:cs typeface="Calibri"/>
                <a:sym typeface="Calibri"/>
                <a:hlinkClick r:id="rId3"/>
              </a:rPr>
              <a:t>https://docs.aws.amazon.com/amazonq/latest/qdeveloper-ug/q-language-ide-support.html</a:t>
            </a:r>
            <a:r>
              <a:rPr lang="en-US">
                <a:solidFill>
                  <a:srgbClr val="000000"/>
                </a:solidFill>
                <a:latin typeface="Calibri"/>
                <a:ea typeface="Calibri"/>
                <a:cs typeface="Calibri"/>
                <a:sym typeface="Calibri"/>
              </a:rPr>
              <a:t>.</a:t>
            </a:r>
            <a:endParaRPr b="0" i="0">
              <a:solidFill>
                <a:srgbClr val="000000"/>
              </a:solidFill>
              <a:latin typeface="Calibri"/>
              <a:ea typeface="Calibri"/>
              <a:cs typeface="Calibri"/>
              <a:sym typeface="Calibri"/>
            </a:endParaRPr>
          </a:p>
          <a:p>
            <a:pPr indent="-171450" lvl="0" marL="171450" marR="0" rtl="0" algn="l">
              <a:spcBef>
                <a:spcPts val="0"/>
              </a:spcBef>
              <a:spcAft>
                <a:spcPts val="0"/>
              </a:spcAft>
              <a:buClr>
                <a:srgbClr val="000000"/>
              </a:buClr>
              <a:buSzPts val="1200"/>
              <a:buFont typeface="Arial"/>
              <a:buChar char="•"/>
            </a:pPr>
            <a:r>
              <a:rPr b="1" i="0" lang="en-US">
                <a:solidFill>
                  <a:srgbClr val="000000"/>
                </a:solidFill>
                <a:latin typeface="Calibri"/>
                <a:ea typeface="Calibri"/>
                <a:cs typeface="Calibri"/>
                <a:sym typeface="Calibri"/>
              </a:rPr>
              <a:t>Test and secure</a:t>
            </a:r>
            <a:r>
              <a:rPr b="0" i="0" lang="en-US">
                <a:solidFill>
                  <a:srgbClr val="000000"/>
                </a:solidFill>
                <a:latin typeface="Calibri"/>
                <a:ea typeface="Calibri"/>
                <a:cs typeface="Calibri"/>
                <a:sym typeface="Calibri"/>
              </a:rPr>
              <a:t>:</a:t>
            </a:r>
            <a:r>
              <a:rPr b="1" i="0" lang="en-US">
                <a:solidFill>
                  <a:srgbClr val="000000"/>
                </a:solidFill>
                <a:latin typeface="Calibri"/>
                <a:ea typeface="Calibri"/>
                <a:cs typeface="Calibri"/>
                <a:sym typeface="Calibri"/>
              </a:rPr>
              <a:t> </a:t>
            </a:r>
            <a:r>
              <a:rPr b="0" i="0" lang="en-US">
                <a:solidFill>
                  <a:srgbClr val="000000"/>
                </a:solidFill>
                <a:latin typeface="Calibri"/>
                <a:ea typeface="Calibri"/>
                <a:cs typeface="Calibri"/>
                <a:sym typeface="Calibri"/>
              </a:rPr>
              <a:t>Amazon Q helps you confirm that your code is working and secure through unit test assistance. It helps you to find and fix security vulnerabilities earlier in the development cycle.</a:t>
            </a:r>
            <a:endParaRPr/>
          </a:p>
          <a:p>
            <a:pPr indent="-171450" lvl="0" marL="171450" rtl="0" algn="l">
              <a:spcBef>
                <a:spcPts val="0"/>
              </a:spcBef>
              <a:spcAft>
                <a:spcPts val="0"/>
              </a:spcAft>
              <a:buClr>
                <a:srgbClr val="000000"/>
              </a:buClr>
              <a:buSzPts val="1200"/>
              <a:buFont typeface="Arial"/>
              <a:buChar char="•"/>
            </a:pPr>
            <a:r>
              <a:rPr b="1" i="0" lang="en-US">
                <a:solidFill>
                  <a:srgbClr val="000000"/>
                </a:solidFill>
                <a:latin typeface="Calibri"/>
                <a:ea typeface="Calibri"/>
                <a:cs typeface="Calibri"/>
                <a:sym typeface="Calibri"/>
              </a:rPr>
              <a:t>Operate</a:t>
            </a:r>
            <a:r>
              <a:rPr b="0" i="0" lang="en-US">
                <a:solidFill>
                  <a:srgbClr val="000000"/>
                </a:solidFill>
                <a:latin typeface="Calibri"/>
                <a:ea typeface="Calibri"/>
                <a:cs typeface="Calibri"/>
                <a:sym typeface="Calibri"/>
              </a:rPr>
              <a:t>: Amazon Q can help troubleshoot errors, for example, in </a:t>
            </a:r>
            <a:r>
              <a:rPr lang="en-US">
                <a:solidFill>
                  <a:srgbClr val="000000"/>
                </a:solidFill>
                <a:latin typeface="Calibri"/>
                <a:ea typeface="Calibri"/>
                <a:cs typeface="Calibri"/>
                <a:sym typeface="Calibri"/>
              </a:rPr>
              <a:t>AWS Lambda, Amazon EC2, and Amazon Elastic Container Service (Amazon ECS). You can </a:t>
            </a:r>
            <a:r>
              <a:rPr b="0" i="0" lang="en-US">
                <a:solidFill>
                  <a:srgbClr val="000000"/>
                </a:solidFill>
                <a:latin typeface="Calibri"/>
                <a:ea typeface="Calibri"/>
                <a:cs typeface="Calibri"/>
                <a:sym typeface="Calibri"/>
              </a:rPr>
              <a:t>analyze your VPC reachability and get better debug and optimization tips. </a:t>
            </a:r>
            <a:endParaRPr/>
          </a:p>
          <a:p>
            <a:pPr indent="-171450" lvl="0" marL="171450" rtl="0" algn="l">
              <a:spcBef>
                <a:spcPts val="0"/>
              </a:spcBef>
              <a:spcAft>
                <a:spcPts val="0"/>
              </a:spcAft>
              <a:buClr>
                <a:srgbClr val="000000"/>
              </a:buClr>
              <a:buSzPts val="1200"/>
              <a:buFont typeface="Arial"/>
              <a:buChar char="•"/>
            </a:pPr>
            <a:r>
              <a:rPr b="1" i="0" lang="en-US">
                <a:solidFill>
                  <a:srgbClr val="000000"/>
                </a:solidFill>
                <a:latin typeface="Calibri"/>
                <a:ea typeface="Calibri"/>
                <a:cs typeface="Calibri"/>
                <a:sym typeface="Calibri"/>
              </a:rPr>
              <a:t>Maintain and modernize</a:t>
            </a:r>
            <a:r>
              <a:rPr b="0" i="0" lang="en-US">
                <a:solidFill>
                  <a:srgbClr val="000000"/>
                </a:solidFill>
                <a:latin typeface="Calibri"/>
                <a:ea typeface="Calibri"/>
                <a:cs typeface="Calibri"/>
                <a:sym typeface="Calibri"/>
              </a:rPr>
              <a:t>:</a:t>
            </a:r>
            <a:r>
              <a:rPr b="1" i="0" lang="en-US">
                <a:solidFill>
                  <a:srgbClr val="000000"/>
                </a:solidFill>
                <a:latin typeface="Calibri"/>
                <a:ea typeface="Calibri"/>
                <a:cs typeface="Calibri"/>
                <a:sym typeface="Calibri"/>
              </a:rPr>
              <a:t> </a:t>
            </a:r>
            <a:r>
              <a:rPr b="0" i="0" lang="en-US">
                <a:solidFill>
                  <a:srgbClr val="000000"/>
                </a:solidFill>
                <a:latin typeface="Calibri"/>
                <a:ea typeface="Calibri"/>
                <a:cs typeface="Calibri"/>
                <a:sym typeface="Calibri"/>
              </a:rPr>
              <a:t>Amazon Q Developer Agent for code transformation helps you maintain and modernize code by upgrading projects to more up-to-date language versions. </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For more information, see “Accelerate your Software Development Lifecycle with Amazon Q” in the </a:t>
            </a:r>
            <a:r>
              <a:rPr i="1" lang="en-US">
                <a:solidFill>
                  <a:srgbClr val="000000"/>
                </a:solidFill>
                <a:latin typeface="Calibri"/>
                <a:ea typeface="Calibri"/>
                <a:cs typeface="Calibri"/>
                <a:sym typeface="Calibri"/>
              </a:rPr>
              <a:t>AWS DevOps Blog</a:t>
            </a:r>
            <a:r>
              <a:rPr b="1" lang="en-US">
                <a:solidFill>
                  <a:srgbClr val="000000"/>
                </a:solidFill>
                <a:latin typeface="Calibri"/>
                <a:ea typeface="Calibri"/>
                <a:cs typeface="Calibri"/>
                <a:sym typeface="Calibri"/>
              </a:rPr>
              <a:t> </a:t>
            </a:r>
            <a:r>
              <a:rPr lang="en-US">
                <a:solidFill>
                  <a:srgbClr val="000000"/>
                </a:solidFill>
                <a:latin typeface="Calibri"/>
                <a:ea typeface="Calibri"/>
                <a:cs typeface="Calibri"/>
                <a:sym typeface="Calibri"/>
              </a:rPr>
              <a:t>at </a:t>
            </a:r>
            <a:r>
              <a:rPr lang="en-US" u="sng">
                <a:solidFill>
                  <a:schemeClr val="hlink"/>
                </a:solidFill>
                <a:latin typeface="Calibri"/>
                <a:ea typeface="Calibri"/>
                <a:cs typeface="Calibri"/>
                <a:sym typeface="Calibri"/>
                <a:hlinkClick r:id="rId4"/>
              </a:rPr>
              <a:t>https://aws.amazon.com/blogs/devops/accelerate-your-software-development-lifecycle-with-amazon-q/</a:t>
            </a:r>
            <a:r>
              <a:rPr lang="en-US">
                <a:solidFill>
                  <a:srgbClr val="000000"/>
                </a:solidFill>
                <a:latin typeface="Calibri"/>
                <a:ea typeface="Calibri"/>
                <a:cs typeface="Calibri"/>
                <a:sym typeface="Calibri"/>
              </a:rPr>
              <a: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p4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0" lang="en-US">
                <a:latin typeface="Calibri"/>
                <a:ea typeface="Calibri"/>
                <a:cs typeface="Calibri"/>
                <a:sym typeface="Calibri"/>
              </a:rPr>
              <a:t>| This is a simple example of how </a:t>
            </a:r>
            <a:r>
              <a:rPr lang="en-US">
                <a:latin typeface="Calibri"/>
                <a:ea typeface="Calibri"/>
                <a:cs typeface="Calibri"/>
                <a:sym typeface="Calibri"/>
              </a:rPr>
              <a:t>Amazon Q Developer </a:t>
            </a:r>
            <a:r>
              <a:rPr b="0" lang="en-US">
                <a:latin typeface="Calibri"/>
                <a:ea typeface="Calibri"/>
                <a:cs typeface="Calibri"/>
                <a:sym typeface="Calibri"/>
              </a:rPr>
              <a:t>can suggest relevant code related to CloudFormation.</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Amazon Q Developer can help you modify a CloudFormation template. When modifying a stack template, you can use Amazon Q Developer to write, modify, or delete code. Amazon Q Developer generates suggestions in either YAML or JSON to fit seamlessly into your CloudFormation template.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Amazon Q Developer also helps you write Lambda functions for a CloudFormation stack. </a:t>
            </a:r>
            <a:r>
              <a:rPr b="0" i="0" lang="en-US">
                <a:solidFill>
                  <a:srgbClr val="16191F"/>
                </a:solidFill>
                <a:latin typeface="Calibri"/>
                <a:ea typeface="Calibri"/>
                <a:cs typeface="Calibri"/>
                <a:sym typeface="Calibri"/>
              </a:rPr>
              <a:t>Once activated in the Lambda console, </a:t>
            </a:r>
            <a:r>
              <a:rPr lang="en-US">
                <a:latin typeface="Calibri"/>
                <a:ea typeface="Calibri"/>
                <a:cs typeface="Calibri"/>
                <a:sym typeface="Calibri"/>
              </a:rPr>
              <a:t>Amazon Q Developer </a:t>
            </a:r>
            <a:r>
              <a:rPr b="0" i="0" lang="en-US">
                <a:solidFill>
                  <a:srgbClr val="16191F"/>
                </a:solidFill>
                <a:latin typeface="Calibri"/>
                <a:ea typeface="Calibri"/>
                <a:cs typeface="Calibri"/>
                <a:sym typeface="Calibri"/>
              </a:rPr>
              <a:t>can make code recommendations on demand in the Lambda code editor as you develop your function</a:t>
            </a:r>
            <a:endParaRPr>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4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p4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There are no student notes on this slide.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4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3" name="Google Shape;1333;p44: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slides summarize what you will do in the lab, and the lab environment provides detailed instructions.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4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9" name="Google Shape;1339;p45: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4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p4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br>
              <a:rPr b="1" lang="en-US">
                <a:latin typeface="Calibri"/>
                <a:ea typeface="Calibri"/>
                <a:cs typeface="Calibri"/>
                <a:sym typeface="Calibri"/>
              </a:rPr>
            </a:br>
            <a:r>
              <a:rPr lang="en-US">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|Lead the class in a conversation about the key takeaways from the lab. Use the details from the previous section to help you debrief the lab with the students after they have completed it. Debriefing the lab is strongly encouraged. It helps the students make connections between their hands-on experience and the concepts that you discussed in the lecture before this lab.</a:t>
            </a:r>
            <a:endParaRPr/>
          </a:p>
          <a:p>
            <a:pPr indent="0" lvl="0" marL="0" rtl="0" algn="l">
              <a:spcBef>
                <a:spcPts val="0"/>
              </a:spcBef>
              <a:spcAft>
                <a:spcPts val="0"/>
              </a:spcAft>
              <a:buClr>
                <a:schemeClr val="dk1"/>
              </a:buClr>
              <a:buSzPts val="1200"/>
              <a:buFont typeface="Arial"/>
              <a:buNone/>
            </a:pPr>
            <a:r>
              <a:rPr b="0"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Arial"/>
              <a:buNone/>
            </a:pPr>
            <a:r>
              <a:rPr b="1" lang="en-US">
                <a:latin typeface="Calibri"/>
                <a:ea typeface="Calibri"/>
                <a:cs typeface="Calibri"/>
                <a:sym typeface="Calibri"/>
              </a:rPr>
              <a:t>|Suggested responses for question 1</a:t>
            </a:r>
            <a:r>
              <a:rPr lang="en-US">
                <a:latin typeface="Calibri"/>
                <a:ea typeface="Calibri"/>
                <a:cs typeface="Calibri"/>
                <a:sym typeface="Calibri"/>
              </a:rPr>
              <a:t>: What was a best practice that you learned when using CloudFormation to deploy a layered architecture?</a:t>
            </a:r>
            <a:endParaRPr/>
          </a:p>
          <a:p>
            <a:pPr indent="0" lvl="0" marL="0" rtl="0" algn="l">
              <a:spcBef>
                <a:spcPts val="0"/>
              </a:spcBef>
              <a:spcAft>
                <a:spcPts val="0"/>
              </a:spcAft>
              <a:buClr>
                <a:schemeClr val="dk1"/>
              </a:buClr>
              <a:buSzPts val="1200"/>
              <a:buFont typeface="Arial"/>
              <a:buNone/>
            </a:pPr>
            <a:r>
              <a:rPr lang="en-US">
                <a:latin typeface="Calibri"/>
                <a:ea typeface="Calibri"/>
                <a:cs typeface="Calibri"/>
                <a:sym typeface="Calibri"/>
              </a:rPr>
              <a:t>It is a best practice to deploy infrastructure in layers. The following are common layers: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|Network</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|Database</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|Application</a:t>
            </a:r>
            <a:endParaRPr/>
          </a:p>
          <a:p>
            <a:pPr indent="0" lvl="0" marL="0" rtl="0" algn="l">
              <a:spcBef>
                <a:spcPts val="0"/>
              </a:spcBef>
              <a:spcAft>
                <a:spcPts val="0"/>
              </a:spcAft>
              <a:buClr>
                <a:schemeClr val="dk1"/>
              </a:buClr>
              <a:buSzPts val="1200"/>
              <a:buFont typeface="Arial"/>
              <a:buNone/>
            </a:pPr>
            <a:r>
              <a:rPr lang="en-US">
                <a:latin typeface="Calibri"/>
                <a:ea typeface="Calibri"/>
                <a:cs typeface="Calibri"/>
                <a:sym typeface="Calibri"/>
              </a:rPr>
              <a:t>|This way, you can reuse templates between systems. For example, you can deploy a common network topology between the development, test, and production environments, or you can deploy a standard database for multiple applications.</a:t>
            </a:r>
            <a:endParaRPr/>
          </a:p>
          <a:p>
            <a:pPr indent="0" lvl="0" marL="0" rtl="0" algn="l">
              <a:spcBef>
                <a:spcPts val="0"/>
              </a:spcBef>
              <a:spcAft>
                <a:spcPts val="0"/>
              </a:spcAft>
              <a:buClr>
                <a:schemeClr val="dk1"/>
              </a:buClr>
              <a:buSzPts val="1200"/>
              <a:buFont typeface="Arial"/>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Arial"/>
              <a:buNone/>
            </a:pP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When your CloudFormation stack was created in the VPC, which two outputs did the stack create?</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The ID of the public subnet that was created </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The ID of the VPC that was created </a:t>
            </a:r>
            <a:endParaRPr/>
          </a:p>
          <a:p>
            <a:pPr indent="0" lvl="0" marL="0" rtl="0" algn="l">
              <a:spcBef>
                <a:spcPts val="0"/>
              </a:spcBef>
              <a:spcAft>
                <a:spcPts val="0"/>
              </a:spcAft>
              <a:buNone/>
            </a:pPr>
            <a:r>
              <a:rPr lang="en-US">
                <a:latin typeface="Calibri"/>
                <a:ea typeface="Calibri"/>
                <a:cs typeface="Calibri"/>
                <a:sym typeface="Calibri"/>
              </a:rPr>
              <a:t>|A CloudFormation stack can provide output information, such as the ID of specific resources and links to resources. Outputs can also be used to provide values to other stacks. In this lab, the VPC and subnet IDs were given export names so that other stacks can retrieve the values. These other stacks can then build resources (such as EC2 instances and security groups) inside the VPC and subnet that were just created.</a:t>
            </a:r>
            <a:br>
              <a:rPr lang="en-US">
                <a:latin typeface="Calibri"/>
                <a:ea typeface="Calibri"/>
                <a:cs typeface="Calibri"/>
                <a:sym typeface="Calibri"/>
              </a:rPr>
            </a:b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4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p4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is an overview of applying the AWS Well-Architected Framework to automation.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4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0" name="Google Shape;1360;p4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a:t>
            </a:r>
            <a:r>
              <a:rPr lang="en-US">
                <a:latin typeface="Calibri"/>
                <a:ea typeface="Calibri"/>
                <a:cs typeface="Calibri"/>
                <a:sym typeface="Calibri"/>
              </a:rPr>
              <a:t>The remaining slides in this section present examples that highlight how the material in this module aligns to the Well-Architected Framework best practices. Optionally, you might ask students to visit the Well-Architected Framework website and find the best practices that they think connect to the material that is presented in this module, using this section as a starting point.</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For more information, see the AWS Well-Architected Framework on the content resources page of your online course.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AWS Well-Architected Framework has six pillars, and each pillar includes best practices and a set of questions that you should consider when you architect cloud solutions. This section highlights a few best practices from the pillars that are most relevant to this module.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Find the complete set of best practices by pillar on the Well-Architected Framework website. A link is provided in the content resources section of your online course.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4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p4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Automating operations is an important best practice under operational excellence pillar. As you learned in this module, automating with infrastructure as code </a:t>
            </a:r>
            <a:r>
              <a:rPr b="0" i="0" lang="en-US">
                <a:solidFill>
                  <a:srgbClr val="16191F"/>
                </a:solidFill>
                <a:latin typeface="Calibri"/>
                <a:ea typeface="Calibri"/>
                <a:cs typeface="Calibri"/>
                <a:sym typeface="Calibri"/>
              </a:rPr>
              <a:t>improves the flow of development and maintains consistency with changes going into production. In AWS, you can view your entire workload (applications, infrastructure, policy, governance, and operations) as code. Your workload can be defined and updated by using code. This means you can apply the same engineering discipline that you use for application code to every element of your stack.</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Perform operations as code: </a:t>
            </a:r>
            <a:r>
              <a:rPr lang="en-US">
                <a:latin typeface="Calibri"/>
                <a:ea typeface="Calibri"/>
                <a:cs typeface="Calibri"/>
                <a:sym typeface="Calibri"/>
              </a:rPr>
              <a:t>One of the operational excellence best practices is to perform operations as code. In the cloud, you can apply the same engineering discipline that you use for application code to your entire environment. You can define your entire workload as code and update it with code. You can script your operations procedures and automate when they run by invoking them in response to events. By performing operations as code, you limit human error and enable consistent responses to events.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Make frequent, small, reversible changes: </a:t>
            </a:r>
            <a:r>
              <a:rPr lang="en-US">
                <a:latin typeface="Calibri"/>
                <a:ea typeface="Calibri"/>
                <a:cs typeface="Calibri"/>
                <a:sym typeface="Calibri"/>
              </a:rPr>
              <a:t>Another operational excellence design principle is to make frequent, small, reversible changes. You should design workloads to enable regular updates to components so that you can increase the flow of beneficial changes into your workload. Making changes in small increments that can be reversed will help you if the change isn’t beneficial or introduces other errors. </a:t>
            </a:r>
            <a:r>
              <a:rPr b="0" i="0" lang="en-US">
                <a:solidFill>
                  <a:srgbClr val="16191F"/>
                </a:solidFill>
                <a:latin typeface="Calibri"/>
                <a:ea typeface="Calibri"/>
                <a:cs typeface="Calibri"/>
                <a:sym typeface="Calibri"/>
              </a:rPr>
              <a:t>This results in more effective troubleshooting and faster remediation with the option to roll back changes.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1" i="0" lang="en-US">
                <a:solidFill>
                  <a:srgbClr val="16191F"/>
                </a:solidFill>
                <a:latin typeface="Calibri"/>
                <a:ea typeface="Calibri"/>
                <a:cs typeface="Calibri"/>
                <a:sym typeface="Calibri"/>
              </a:rPr>
              <a:t>Fully automate integration and deployment: </a:t>
            </a:r>
            <a:r>
              <a:rPr b="0" i="0" lang="en-US">
                <a:solidFill>
                  <a:srgbClr val="16191F"/>
                </a:solidFill>
                <a:latin typeface="Calibri"/>
                <a:ea typeface="Calibri"/>
                <a:cs typeface="Calibri"/>
                <a:sym typeface="Calibri"/>
              </a:rPr>
              <a:t>Developers can use automation tools to deliver code and move code to production. With automation for integration and deployment, there is a full audit trail of changes and configurations that should meet the needs of governance and compliance. Processes that are repeatable can be standardized across teams leaving developers free to focus on development, increasing productivity.</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For more information, see the </a:t>
            </a:r>
            <a:r>
              <a:rPr i="1" lang="en-US">
                <a:latin typeface="Calibri"/>
                <a:ea typeface="Calibri"/>
                <a:cs typeface="Calibri"/>
                <a:sym typeface="Calibri"/>
              </a:rPr>
              <a:t>Operational Excellence Pillar </a:t>
            </a:r>
            <a:r>
              <a:rPr lang="en-US">
                <a:latin typeface="Calibri"/>
                <a:ea typeface="Calibri"/>
                <a:cs typeface="Calibri"/>
                <a:sym typeface="Calibri"/>
              </a:rPr>
              <a:t>whitepaper in the course resources page for more information.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5: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module includes both a stand-alone guided lab and a café lab, which adds to the evolving architecture of the café. The café lab is a challenge lab where students are expected to complete tasks without every step being provided. Introductions to each lab are include in the lab sections within the module.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module includes the hands-on labs listed. The guided lab provides you with step-by-step instructions. In the café (challenge) lab, you work on updating the architecture for the café. Additional information about each lab is included in the student guide where the lab takes place, and the lab environment provides detailed instructions.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5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2" name="Google Shape;1382;p5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The security pillar describes how to take advantage of cloud technologies to protect data, systems, and assets in a way that can improve your security posture.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1"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1" i="0" lang="en-US">
                <a:solidFill>
                  <a:srgbClr val="16191F"/>
                </a:solidFill>
                <a:latin typeface="Calibri"/>
                <a:ea typeface="Calibri"/>
                <a:cs typeface="Calibri"/>
                <a:sym typeface="Calibri"/>
              </a:rPr>
              <a:t>Automate security best practices:</a:t>
            </a:r>
            <a:r>
              <a:rPr b="0" i="0" lang="en-US">
                <a:solidFill>
                  <a:srgbClr val="16191F"/>
                </a:solidFill>
                <a:latin typeface="Calibri"/>
                <a:ea typeface="Calibri"/>
                <a:cs typeface="Calibri"/>
                <a:sym typeface="Calibri"/>
              </a:rPr>
              <a:t> You can automate security at many different levels. Automated software-based security mechanisms improve your ability to securely scale more rapidly and cost-effectively. This helps you create secure architectures, including the implementation of controls that are defined and managed as code in version-controlled templates. Automate identification and classification to implement correct controls. Using automation for this instead of direct access from a person reduces the risk of human error and exposure. </a:t>
            </a:r>
            <a:endParaRPr/>
          </a:p>
          <a:p>
            <a:pPr indent="0" lvl="1" marL="457200" marR="0" rtl="0" algn="l">
              <a:spcBef>
                <a:spcPts val="0"/>
              </a:spcBef>
              <a:spcAft>
                <a:spcPts val="0"/>
              </a:spcAft>
              <a:buClr>
                <a:schemeClr val="dk1"/>
              </a:buClr>
              <a:buSzPts val="1200"/>
              <a:buFont typeface="Arial"/>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In this module, you learned about CloudFormation, which is a key service in automating. When deploying CloudFormation templates, ensure that security has been considered at every step so that automation best practices can help keep your workload secure. </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For more information, see the </a:t>
            </a:r>
            <a:r>
              <a:rPr i="1" lang="en-US">
                <a:latin typeface="Calibri"/>
                <a:ea typeface="Calibri"/>
                <a:cs typeface="Calibri"/>
                <a:sym typeface="Calibri"/>
              </a:rPr>
              <a:t>Security Pillar </a:t>
            </a:r>
            <a:r>
              <a:rPr lang="en-US">
                <a:latin typeface="Calibri"/>
                <a:ea typeface="Calibri"/>
                <a:cs typeface="Calibri"/>
                <a:sym typeface="Calibri"/>
              </a:rPr>
              <a:t>whitepaper in the course resources page for more information.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5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1" name="Google Shape;1391;p5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The reliability pillar encompasses the ability of a workload to perform its intended function correctly and consistently when it’s expected to. This includes the ability to operate and test the workload through its total lifecycle. Making changes to production systems is one of the largest risk areas for many organizations. </a:t>
            </a:r>
            <a:r>
              <a:rPr b="0" lang="en-US">
                <a:latin typeface="Calibri"/>
                <a:ea typeface="Calibri"/>
                <a:cs typeface="Calibri"/>
                <a:sym typeface="Calibri"/>
              </a:rPr>
              <a:t>You need to be able to make c</a:t>
            </a:r>
            <a:r>
              <a:rPr b="0" i="0" lang="en-US">
                <a:solidFill>
                  <a:srgbClr val="16191F"/>
                </a:solidFill>
                <a:latin typeface="Calibri"/>
                <a:ea typeface="Calibri"/>
                <a:cs typeface="Calibri"/>
                <a:sym typeface="Calibri"/>
              </a:rPr>
              <a:t>ontrolled changes to a system to deploy new functionality and to ensure that workloads and operating environment are running properly patched software. If these changes are uncontrolled, then it is difficult to predict the effect of these changes or to address issues that arise because of them. You learned in this module that using infrastructure as code gives you the ability to deploy changes with automation and reduce the chance of human error. </a:t>
            </a:r>
            <a:endParaRPr b="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Deploy changes with automation: </a:t>
            </a:r>
            <a:r>
              <a:rPr b="0" lang="en-US">
                <a:latin typeface="Calibri"/>
                <a:ea typeface="Calibri"/>
                <a:cs typeface="Calibri"/>
                <a:sym typeface="Calibri"/>
              </a:rPr>
              <a:t>In this module, you have learned that manual approaches create risks for an organization. To avoid manual approaches, c</a:t>
            </a:r>
            <a:r>
              <a:rPr lang="en-US">
                <a:latin typeface="Calibri"/>
                <a:ea typeface="Calibri"/>
                <a:cs typeface="Calibri"/>
                <a:sym typeface="Calibri"/>
              </a:rPr>
              <a:t>hanges to your infrastructure should be done via automation where possible. It is a best practice to use automation wherever it’s practical, such as for testing and deploying changes, adding or removing capacity, and migrating data.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i="0" lang="en-US">
                <a:solidFill>
                  <a:srgbClr val="16191F"/>
                </a:solidFill>
                <a:latin typeface="Calibri"/>
                <a:ea typeface="Calibri"/>
                <a:cs typeface="Calibri"/>
                <a:sym typeface="Calibri"/>
              </a:rPr>
              <a:t>Use automation when obtaining or scaling resources:</a:t>
            </a:r>
            <a:r>
              <a:rPr b="0" i="0" lang="en-US">
                <a:solidFill>
                  <a:srgbClr val="16191F"/>
                </a:solidFill>
                <a:latin typeface="Calibri"/>
                <a:ea typeface="Calibri"/>
                <a:cs typeface="Calibri"/>
                <a:sym typeface="Calibri"/>
              </a:rPr>
              <a:t> When replacing impaired resources or scaling your workload, automate the process by using managed AWS services, such as Amazon S3 and AWS Auto Scaling. You can also use third-party tools and AWS SDKs to automate scaling. Managed AWS services include Amazon S3, CloudFront, AWS Auto Scaling, Lambda, Amazon DynamoDB, AWS Fargate, and Route 53.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 this module, you learned about CloudFormation and the ability to implement changes to the CloudFormation template that can be rolled out consistently to the stacks. This is a way to manage change by using automation.</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For more information, see the </a:t>
            </a:r>
            <a:r>
              <a:rPr i="1" lang="en-US">
                <a:latin typeface="Calibri"/>
                <a:ea typeface="Calibri"/>
                <a:cs typeface="Calibri"/>
                <a:sym typeface="Calibri"/>
              </a:rPr>
              <a:t>Reliability Pillar </a:t>
            </a:r>
            <a:r>
              <a:rPr lang="en-US">
                <a:latin typeface="Calibri"/>
                <a:ea typeface="Calibri"/>
                <a:cs typeface="Calibri"/>
                <a:sym typeface="Calibri"/>
              </a:rPr>
              <a:t>whitepaper in the course resources page for more information.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5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p5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Cost optimization is a continual process of refinement and improvement over the span of a workload’s lifecycle. You should build and operate cost-aware workloads that achieve business outcomes while minimizing costs. As you learned in this module, automating operations reduces the time and effort for admin tasks, deployment, and other operations. When considering automation, evaluate the required time and cost for the effort of operations and reduce the human effort where possible. Having fewer manual tasks improves efficiency and benefits enterprises by delivering a consistent and reliable experience when deploying, administering, or operating workloads.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Perform automation for operations: </a:t>
            </a:r>
            <a:r>
              <a:rPr b="0" lang="en-US">
                <a:solidFill>
                  <a:schemeClr val="dk1"/>
                </a:solidFill>
                <a:latin typeface="Calibri"/>
                <a:ea typeface="Calibri"/>
                <a:cs typeface="Calibri"/>
                <a:sym typeface="Calibri"/>
              </a:rPr>
              <a:t>Automating operations is an important best practice under the cost optimization pillar for minimizing costs </a:t>
            </a:r>
            <a:r>
              <a:rPr b="0" i="0" lang="en-US">
                <a:solidFill>
                  <a:schemeClr val="dk1"/>
                </a:solidFill>
                <a:latin typeface="Calibri"/>
                <a:ea typeface="Calibri"/>
                <a:cs typeface="Calibri"/>
                <a:sym typeface="Calibri"/>
              </a:rPr>
              <a:t>and helping your organization maximize its return on investment.</a:t>
            </a:r>
            <a:r>
              <a:rPr b="1" i="0"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Start by prioritizing your operations based on required effort by looking at overall operations cost in the cloud. By using AWS services, tools, or third-party products, you can choose which AWS automations to implement and customize for your specific requirements. You can free up infrastructure resources from manual operational tasks and use them for higher value tasks and innovations, thereby improving business outcomes.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Look at the total cost of human actions by factoring in the cost of operations and management. Prioritize automations for administrative tasks to reduce the human effort. Prioritize automating repetitive, high-value activities. Activities that pose a higher risk of human error are typically the better place to start automating because the risk often poses an unwanted additional operational cost.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see the </a:t>
            </a:r>
            <a:r>
              <a:rPr i="1" lang="en-US">
                <a:solidFill>
                  <a:schemeClr val="dk1"/>
                </a:solidFill>
                <a:latin typeface="Calibri"/>
                <a:ea typeface="Calibri"/>
                <a:cs typeface="Calibri"/>
                <a:sym typeface="Calibri"/>
              </a:rPr>
              <a:t>Cost Optimization Pillar </a:t>
            </a:r>
            <a:r>
              <a:rPr lang="en-US">
                <a:solidFill>
                  <a:schemeClr val="dk1"/>
                </a:solidFill>
                <a:latin typeface="Calibri"/>
                <a:ea typeface="Calibri"/>
                <a:cs typeface="Calibri"/>
                <a:sym typeface="Calibri"/>
              </a:rPr>
              <a:t>whitepaper in the course resources page for more information.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5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p5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latin typeface="Calibri"/>
                <a:ea typeface="Calibri"/>
                <a:cs typeface="Calibri"/>
                <a:sym typeface="Calibri"/>
              </a:rPr>
              <a:t>There are no student notes on this slide.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5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p54: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slides summarize what you will do in the lab, and the lab environment provides detailed instructions.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5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4" name="Google Shape;1424;p55: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|In this café lab, students will start from… and update to….  </a:t>
            </a:r>
            <a:endParaRPr/>
          </a:p>
          <a:p>
            <a:pPr indent="0" lvl="0" marL="0" rtl="0" algn="l">
              <a:spcBef>
                <a:spcPts val="0"/>
              </a:spcBef>
              <a:spcAft>
                <a:spcPts val="0"/>
              </a:spcAft>
              <a:buNone/>
            </a:pPr>
            <a:r>
              <a:rPr lang="en-US">
                <a:latin typeface="Calibri"/>
                <a:ea typeface="Calibri"/>
                <a:cs typeface="Calibri"/>
                <a:sym typeface="Calibri"/>
              </a:rPr>
              <a:t>|Share or show the architectures.svg file, and highlight the sections of the architecture that will be modified or added with this lab.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café’s business has been steadily increasing. Sofía and Nikhil have become friends with a few of the café regulars, who are AWS consultants, and they have started to discuss the café’s current architecture. Olivia, one of the regulars and an AWS solutions architect, identified a need for the café’s online business to scale. Scaling will require additional servers to run the online ordering application, but the current subnet size is too small and can’t support this growth. Therefore, they will need to rearchitect some aspects of the network that the application runs in.</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On further review of the café’s architecture, Olivia also noticed a vulnerability: the TCP port that’s used to administer the application server is accessible to the internet. Sofía explained that she and Nikhil must be able to manage and maintain the server. Olivia advises them to set up a bastion host to reduce public access to the server and to make it more secure.</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In this lab, you will update the café architecture to enhance the security of the web application by using Amazon Virtual Private Cloud (Amazon VPC) features to configure private and public subnets. This café lab creates version 4 of the café architecture.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5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p5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5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0" name="Google Shape;1440;p5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br>
              <a:rPr b="1" lang="en-US">
                <a:latin typeface="Calibri"/>
                <a:ea typeface="Calibri"/>
                <a:cs typeface="Calibri"/>
                <a:sym typeface="Calibri"/>
              </a:rPr>
            </a:br>
            <a:r>
              <a:rPr lang="en-US">
                <a:latin typeface="Calibri"/>
                <a:ea typeface="Calibri"/>
                <a:cs typeface="Calibri"/>
                <a:sym typeface="Calibri"/>
              </a:rPr>
              <a:t>|An architectural diagram for this lab is included as part of the CafeLabDiagrams.svg file included in the educator files directory. Share this file with students so that they can zoom in and out of each phase of the architecture for a fuller picture as you debrief the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1" lang="en-US">
                <a:latin typeface="Calibri"/>
                <a:ea typeface="Calibri"/>
                <a:cs typeface="Calibri"/>
                <a:sym typeface="Calibri"/>
              </a:rPr>
              <a:t>|Suggested responses for question 1:</a:t>
            </a:r>
            <a:r>
              <a:rPr lang="en-US">
                <a:latin typeface="Calibri"/>
                <a:ea typeface="Calibri"/>
                <a:cs typeface="Calibri"/>
                <a:sym typeface="Calibri"/>
              </a:rPr>
              <a:t> Where did you store versions of the AWS CloudFormation templates in this lab?</a:t>
            </a:r>
            <a:br>
              <a:rPr lang="en-US">
                <a:latin typeface="Calibri"/>
                <a:ea typeface="Calibri"/>
                <a:cs typeface="Calibri"/>
                <a:sym typeface="Calibri"/>
              </a:rPr>
            </a:br>
            <a:r>
              <a:rPr lang="en-US">
                <a:latin typeface="Calibri"/>
                <a:ea typeface="Calibri"/>
                <a:cs typeface="Calibri"/>
                <a:sym typeface="Calibri"/>
              </a:rPr>
              <a:t>|In this lab, you used AWS CodeCommit to clone a CodeCommit repository. Then you were able to store CloudFormation templates in the repository. CodeCommit is a good choice for storing templates and managing version control for them.</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 </a:t>
            </a:r>
            <a:r>
              <a:rPr lang="en-US">
                <a:latin typeface="Calibri"/>
                <a:ea typeface="Calibri"/>
                <a:cs typeface="Calibri"/>
                <a:sym typeface="Calibri"/>
              </a:rPr>
              <a:t>What did you have to do before you duplicated your application layer template to the Oregon Region?</a:t>
            </a:r>
            <a:br>
              <a:rPr lang="en-US">
                <a:latin typeface="Calibri"/>
                <a:ea typeface="Calibri"/>
                <a:cs typeface="Calibri"/>
                <a:sym typeface="Calibri"/>
              </a:rPr>
            </a:br>
            <a:r>
              <a:rPr lang="en-US">
                <a:latin typeface="Calibri"/>
                <a:ea typeface="Calibri"/>
                <a:cs typeface="Calibri"/>
                <a:sym typeface="Calibri"/>
              </a:rPr>
              <a:t>|Before you duplicate your application layer template to the Oregon Region, you create an Amazon EC2 key pair. You name the key pair cafe-oregon.</a:t>
            </a:r>
            <a:endParaRPr/>
          </a:p>
          <a:p>
            <a:pPr indent="-76200" lvl="0" marL="0" rtl="0" algn="l">
              <a:spcBef>
                <a:spcPts val="0"/>
              </a:spcBef>
              <a:spcAft>
                <a:spcPts val="0"/>
              </a:spcAft>
              <a:buClr>
                <a:schemeClr val="dk1"/>
              </a:buClr>
              <a:buSzPts val="1200"/>
              <a:buFont typeface="Arial"/>
              <a:buChar char="•"/>
            </a:pPr>
            <a:r>
              <a:rPr lang="en-US">
                <a:latin typeface="Calibri"/>
                <a:ea typeface="Calibri"/>
                <a:cs typeface="Calibri"/>
                <a:sym typeface="Calibri"/>
              </a:rPr>
              <a:t>|Then you revisit the application template details to verify that the template does not need to be updated for the new key pair.</a:t>
            </a:r>
            <a:endParaRPr/>
          </a:p>
          <a:p>
            <a:pPr indent="-76200" lvl="0" marL="0" rtl="0" algn="l">
              <a:spcBef>
                <a:spcPts val="0"/>
              </a:spcBef>
              <a:spcAft>
                <a:spcPts val="0"/>
              </a:spcAft>
              <a:buClr>
                <a:schemeClr val="dk1"/>
              </a:buClr>
              <a:buSzPts val="1200"/>
              <a:buFont typeface="Arial"/>
              <a:buChar char="•"/>
            </a:pPr>
            <a:r>
              <a:rPr lang="en-US">
                <a:latin typeface="Calibri"/>
                <a:ea typeface="Calibri"/>
                <a:cs typeface="Calibri"/>
                <a:sym typeface="Calibri"/>
              </a:rPr>
              <a:t>|The KeyName property in the resource definition for the EC2 instance references the RegionMap mapping that is defined in the template.</a:t>
            </a:r>
            <a:endParaRPr/>
          </a:p>
          <a:p>
            <a:pPr indent="-76200" lvl="0" marL="0" rtl="0" algn="l">
              <a:spcBef>
                <a:spcPts val="0"/>
              </a:spcBef>
              <a:spcAft>
                <a:spcPts val="0"/>
              </a:spcAft>
              <a:buClr>
                <a:schemeClr val="dk1"/>
              </a:buClr>
              <a:buSzPts val="1200"/>
              <a:buFont typeface="Arial"/>
              <a:buChar char="•"/>
            </a:pPr>
            <a:r>
              <a:rPr lang="en-US">
                <a:latin typeface="Calibri"/>
                <a:ea typeface="Calibri"/>
                <a:cs typeface="Calibri"/>
                <a:sym typeface="Calibri"/>
              </a:rPr>
              <a:t>|The mapping indicates that if the instance is launched in the us-east-1 (N. Virginia) Region, it should use the vockey key pair. However, if the instance is launched in the us-west-2 (Oregon) Region, it should use the cafe-oregon key pair that you just created.</a:t>
            </a:r>
            <a:endParaRPr/>
          </a:p>
          <a:p>
            <a:pPr indent="-76200" lvl="0" marL="0" rtl="0" algn="l">
              <a:spcBef>
                <a:spcPts val="0"/>
              </a:spcBef>
              <a:spcAft>
                <a:spcPts val="0"/>
              </a:spcAft>
              <a:buClr>
                <a:schemeClr val="dk1"/>
              </a:buClr>
              <a:buSzPts val="1200"/>
              <a:buFont typeface="Arial"/>
              <a:buChar char="•"/>
            </a:pPr>
            <a:r>
              <a:rPr lang="en-US">
                <a:latin typeface="Calibri"/>
                <a:ea typeface="Calibri"/>
                <a:cs typeface="Calibri"/>
                <a:sym typeface="Calibri"/>
              </a:rPr>
              <a:t>|When you duplicate an architecture from one Region to another, it is important to know which resources might be Region-specific. Then you need to make sure that provisions have been made in the new Region and in the CloudFormation template.</a:t>
            </a:r>
            <a:endParaRPr b="0">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5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7" name="Google Shape;1447;p58: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summarizes what you have learned and brings the module to a close.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5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p59: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r>
              <a:rPr b="0" lang="en-US">
                <a:latin typeface="Calibri"/>
                <a:ea typeface="Calibri"/>
                <a:cs typeface="Calibri"/>
                <a:sym typeface="Calibri"/>
              </a:rPr>
              <a:t>There are no student notes for this slide.</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r>
              <a:rPr b="0" lang="en-US">
                <a:latin typeface="Calibri"/>
                <a:ea typeface="Calibri"/>
                <a:cs typeface="Calibri"/>
                <a:sym typeface="Calibri"/>
              </a:rPr>
              <a:t>This slide presents key overarching design considerations that should guide decision-making for designing for automation. Emphasize how a cloud architect must consider the business case and deploy infrastructure as code to reduce the risks of manual processes. Also remind students that the decisions are likely to evolve over time as needs change or are better understood to optimize cost and performance. At the end of the module, there is an optional discussion included in the wrap-up section to prompt the students to consider these factors in the context of the café scenario.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slide asks you to take the perspective of a cloud architect as you think about how to approach designing for automation. Keep these considerations in mind as you progress through this module, remembering that the cloud architect should work backward from the business need to design the best architecture for a specific use case. </a:t>
            </a:r>
            <a:r>
              <a:rPr lang="en-US">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6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1" name="Google Shape;1461;p6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 </a:t>
            </a:r>
            <a:endParaRPr/>
          </a:p>
          <a:p>
            <a:pPr indent="0" lvl="0" marL="0" rtl="0" algn="l">
              <a:spcBef>
                <a:spcPts val="0"/>
              </a:spcBef>
              <a:spcAft>
                <a:spcPts val="0"/>
              </a:spcAft>
              <a:buNone/>
            </a:pPr>
            <a:r>
              <a:rPr lang="en-US">
                <a:latin typeface="Calibri"/>
                <a:ea typeface="Calibri"/>
                <a:cs typeface="Calibri"/>
                <a:sym typeface="Calibri"/>
              </a:rPr>
              <a:t>|Optional: Ask the students to address how Sofia might apply the knowledge learned in this module to her business. Emphasize how architectural decisions are specific to the use case and business need, that there is no single answer, and that the architecture should evolve over time. </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Use the café business as an example to apply what you’ve learned in this module to building a cloud architecture.</a:t>
            </a:r>
            <a:br>
              <a:rPr lang="en-US">
                <a:latin typeface="Calibri"/>
                <a:ea typeface="Calibri"/>
                <a:cs typeface="Calibri"/>
                <a:sym typeface="Calibri"/>
              </a:rPr>
            </a:br>
            <a:endParaRPr>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6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p6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6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p6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key words section is animated to be revealed on click.</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The main driver for the solution is that you want a single template that can be used to deploy both a single and a two Availability Zone environment.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6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p6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the key words that you identified on the previous slide, and review each of the possible responses to determine which one best addresses the question.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6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4" name="Google Shape;1504;p64: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Choice B (Outputs) is not a section that can affect how many AWS resources will be deployed by the template when the stack is run.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C (Resources) is not an optional section of a CloudFormation template. </a:t>
            </a:r>
            <a:endParaRPr/>
          </a:p>
          <a:p>
            <a:pPr indent="0" lvl="0" marL="0" rtl="0" algn="l">
              <a:spcBef>
                <a:spcPts val="0"/>
              </a:spcBef>
              <a:spcAft>
                <a:spcPts val="0"/>
              </a:spcAft>
              <a:buNone/>
            </a:pPr>
            <a:br>
              <a:rPr lang="en-US">
                <a:latin typeface="Calibri"/>
                <a:ea typeface="Calibri"/>
                <a:cs typeface="Calibri"/>
                <a:sym typeface="Calibri"/>
              </a:rPr>
            </a:br>
            <a:r>
              <a:rPr lang="en-US">
                <a:latin typeface="Calibri"/>
                <a:ea typeface="Calibri"/>
                <a:cs typeface="Calibri"/>
                <a:sym typeface="Calibri"/>
              </a:rPr>
              <a:t>Choice D (Description) is not a section that will affect the configuration.</a:t>
            </a:r>
            <a:endParaRPr/>
          </a:p>
          <a:p>
            <a:pPr indent="0" lvl="0" marL="0" rtl="0" algn="l">
              <a:spcBef>
                <a:spcPts val="0"/>
              </a:spcBef>
              <a:spcAft>
                <a:spcPts val="0"/>
              </a:spcAft>
              <a:buNone/>
            </a:pPr>
            <a:br>
              <a:rPr lang="en-US">
                <a:latin typeface="Calibri"/>
                <a:ea typeface="Calibri"/>
                <a:cs typeface="Calibri"/>
                <a:sym typeface="Calibri"/>
              </a:rPr>
            </a:br>
            <a:r>
              <a:rPr lang="en-US">
                <a:latin typeface="Calibri"/>
                <a:ea typeface="Calibri"/>
                <a:cs typeface="Calibri"/>
                <a:sym typeface="Calibri"/>
              </a:rPr>
              <a:t>Choice A (Conditions) meets the requirement. The Conditions section is the optional section of a CloudFormation template that defines the circumstances under which entities are created or configured. </a:t>
            </a:r>
            <a:endParaRPr b="1">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6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5" name="Google Shape;1515;p65: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describes reasons to automate when architecting for the cloud.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Students who are new to cloud architecture might not consider the drawbacks of manually deploying resources. This slide shows one possible way to build out resources by using the console, but every step of the process is manual. This means that building an architecture can take a very long time and can create risks for the environment. Point out the possible issues, including making updates, debugging, and managing dependencies. Also discuss how realistic it is to do all these processes manually. On the next slide, the students will learn about the risks from manual processes.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Many organizations will start using AWS by manually creating an Amazon Simple Storage Service (Amazon S3) bucket or by launching an Amazon Elastic Compute Cloud (Amazon EC2) instance and running a web server on it. Then, over time, they manually add more resources as they find that expanding their use of AWS can meet additional business needs. Soon, however, it can become challenging to manually manage and maintain these resources.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Manual processes are error prone, unreliable, and inadequate to support an agile business. Frequently, an organization may tie up highly skilled resources to provide manual configuration when time could be better spent supporting other more critical and higher value activities within the business.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When considering building an architecture manually or with automation, the following are some questions to ask:</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Where do you want to put your efforts—into the design or the implementation? What are the risks of manual implementations? </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How would you ideally update production servers? How will you roll out deployments across multiple geographic regions? When things break—and they will—how will you manage the rollback to the last known good version?</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How will you debug deployments? Can you fix the bugs in your application before you roll the deployment out to the customer? How will you discover what is wrong and then fix it so that it remains fixed?</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How will you manage dependencies on the various systems and subsystems in your organization? </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Is it realistic that you will be able to do all these tasks through manual configurations?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9: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lang="en-US">
                <a:latin typeface="Calibri"/>
                <a:ea typeface="Calibri"/>
                <a:cs typeface="Calibri"/>
                <a:sym typeface="Calibri"/>
              </a:rPr>
              <a:t>Consider opening with a question such as, “What are the risk from manual processes?” The students need to understand that manual processes are often the choice for a programmer when they start out. Manual processes create risks for both the environment and the applications that are developed. Use this as the discussion of the anti-pattern before getting to the solution of automation.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Manual processes create risks to your applications and environment.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Manually creating resources and adding new features and functionality to your </a:t>
            </a:r>
            <a:r>
              <a:rPr i="0" lang="en-US">
                <a:latin typeface="Calibri"/>
                <a:ea typeface="Calibri"/>
                <a:cs typeface="Calibri"/>
                <a:sym typeface="Calibri"/>
              </a:rPr>
              <a:t>environment </a:t>
            </a:r>
            <a:r>
              <a:rPr b="0" i="0" lang="en-US">
                <a:latin typeface="Calibri"/>
                <a:ea typeface="Calibri"/>
                <a:cs typeface="Calibri"/>
                <a:sym typeface="Calibri"/>
              </a:rPr>
              <a:t>does not scale</a:t>
            </a:r>
            <a:r>
              <a:rPr i="0" lang="en-US">
                <a:latin typeface="Calibri"/>
                <a:ea typeface="Calibri"/>
                <a:cs typeface="Calibri"/>
                <a:sym typeface="Calibri"/>
              </a:rPr>
              <a:t>. If you are responsible for a large corporate application, there might not be enough people to manually add features as necessary. Determine how you will replicate deployments to multiple Regions.</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Creating an architecture and applications from scratch does not have inherent </a:t>
            </a:r>
            <a:r>
              <a:rPr b="0" i="0" lang="en-US">
                <a:latin typeface="Calibri"/>
                <a:ea typeface="Calibri"/>
                <a:cs typeface="Calibri"/>
                <a:sym typeface="Calibri"/>
              </a:rPr>
              <a:t>version control</a:t>
            </a:r>
            <a:r>
              <a:rPr i="0" lang="en-US">
                <a:latin typeface="Calibri"/>
                <a:ea typeface="Calibri"/>
                <a:cs typeface="Calibri"/>
                <a:sym typeface="Calibri"/>
              </a:rPr>
              <a:t>. If there is an emergency, it’s helpful to be able to roll back the production stack to a previous version, but that is not possible when you create your environment manually. </a:t>
            </a:r>
            <a:r>
              <a:rPr b="0" i="0" lang="en-US">
                <a:solidFill>
                  <a:srgbClr val="4D5156"/>
                </a:solidFill>
                <a:latin typeface="Calibri"/>
                <a:ea typeface="Calibri"/>
                <a:cs typeface="Calibri"/>
                <a:sym typeface="Calibri"/>
              </a:rPr>
              <a:t>A </a:t>
            </a:r>
            <a:r>
              <a:rPr b="0" i="0" lang="en-US">
                <a:solidFill>
                  <a:srgbClr val="5F6368"/>
                </a:solidFill>
                <a:latin typeface="Calibri"/>
                <a:ea typeface="Calibri"/>
                <a:cs typeface="Calibri"/>
                <a:sym typeface="Calibri"/>
              </a:rPr>
              <a:t>stack</a:t>
            </a:r>
            <a:r>
              <a:rPr b="0" i="0" lang="en-US">
                <a:solidFill>
                  <a:srgbClr val="4D5156"/>
                </a:solidFill>
                <a:latin typeface="Calibri"/>
                <a:ea typeface="Calibri"/>
                <a:cs typeface="Calibri"/>
                <a:sym typeface="Calibri"/>
              </a:rPr>
              <a:t> is a collection of </a:t>
            </a:r>
            <a:r>
              <a:rPr b="0" i="0" lang="en-US">
                <a:solidFill>
                  <a:srgbClr val="5F6368"/>
                </a:solidFill>
                <a:latin typeface="Calibri"/>
                <a:ea typeface="Calibri"/>
                <a:cs typeface="Calibri"/>
                <a:sym typeface="Calibri"/>
              </a:rPr>
              <a:t>AWS</a:t>
            </a:r>
            <a:r>
              <a:rPr b="0" i="0" lang="en-US">
                <a:solidFill>
                  <a:srgbClr val="4D5156"/>
                </a:solidFill>
                <a:latin typeface="Calibri"/>
                <a:ea typeface="Calibri"/>
                <a:cs typeface="Calibri"/>
                <a:sym typeface="Calibri"/>
              </a:rPr>
              <a:t> resources that you can manage as a single unit. </a:t>
            </a:r>
            <a:r>
              <a:rPr i="0" lang="en-US">
                <a:latin typeface="Calibri"/>
                <a:ea typeface="Calibri"/>
                <a:cs typeface="Calibri"/>
                <a:sym typeface="Calibri"/>
              </a:rPr>
              <a:t>Determine how you will roll back the production environment to a prior version.</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Having an </a:t>
            </a:r>
            <a:r>
              <a:rPr b="0" i="0" lang="en-US">
                <a:latin typeface="Calibri"/>
                <a:ea typeface="Calibri"/>
                <a:cs typeface="Calibri"/>
                <a:sym typeface="Calibri"/>
              </a:rPr>
              <a:t>audit trail </a:t>
            </a:r>
            <a:r>
              <a:rPr i="0" lang="en-US">
                <a:latin typeface="Calibri"/>
                <a:ea typeface="Calibri"/>
                <a:cs typeface="Calibri"/>
                <a:sym typeface="Calibri"/>
              </a:rPr>
              <a:t>is important for many compliance and security situations. It’s dangerous to give anyone in your organization the ability to manually control and edit your environments. Determine how you will ensure compliance. How will you track changes to configuration details at the resource level?</a:t>
            </a:r>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Finally, </a:t>
            </a:r>
            <a:r>
              <a:rPr b="0" i="0" lang="en-US">
                <a:latin typeface="Calibri"/>
                <a:ea typeface="Calibri"/>
                <a:cs typeface="Calibri"/>
                <a:sym typeface="Calibri"/>
              </a:rPr>
              <a:t>consistency</a:t>
            </a:r>
            <a:r>
              <a:rPr i="0" lang="en-US">
                <a:latin typeface="Calibri"/>
                <a:ea typeface="Calibri"/>
                <a:cs typeface="Calibri"/>
                <a:sym typeface="Calibri"/>
              </a:rPr>
              <a:t> is critical when you want to minimize risks. Automation helps you to maintain consistency. Determine how you will ensure matching configurations across multiple EC2 instances.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 Id="rId4" Type="http://schemas.openxmlformats.org/officeDocument/2006/relationships/image" Target="../media/image4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 Id="rId4" Type="http://schemas.openxmlformats.org/officeDocument/2006/relationships/image" Target="../media/image1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 Id="rId4" Type="http://schemas.openxmlformats.org/officeDocument/2006/relationships/image" Target="../media/image1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 name="Google Shape;15;p2"/>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63" name="Shape 63"/>
        <p:cNvGrpSpPr/>
        <p:nvPr/>
      </p:nvGrpSpPr>
      <p:grpSpPr>
        <a:xfrm>
          <a:off x="0" y="0"/>
          <a:ext cx="0" cy="0"/>
          <a:chOff x="0" y="0"/>
          <a:chExt cx="0" cy="0"/>
        </a:xfrm>
      </p:grpSpPr>
      <p:pic>
        <p:nvPicPr>
          <p:cNvPr id="64" name="Google Shape;64;p1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5" name="Google Shape;65;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1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845820" y="1051560"/>
            <a:ext cx="1828800" cy="1828800"/>
          </a:xfrm>
          <a:prstGeom prst="rect">
            <a:avLst/>
          </a:prstGeom>
          <a:noFill/>
          <a:ln>
            <a:noFill/>
          </a:ln>
        </p:spPr>
      </p:sp>
      <p:sp>
        <p:nvSpPr>
          <p:cNvPr id="68" name="Google Shape;68;p11"/>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1"/>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1"/>
          <p:cNvSpPr/>
          <p:nvPr>
            <p:ph idx="4" type="pic"/>
          </p:nvPr>
        </p:nvSpPr>
        <p:spPr>
          <a:xfrm>
            <a:off x="3738372" y="1051560"/>
            <a:ext cx="1828800" cy="1828800"/>
          </a:xfrm>
          <a:prstGeom prst="rect">
            <a:avLst/>
          </a:prstGeom>
          <a:noFill/>
          <a:ln>
            <a:noFill/>
          </a:ln>
        </p:spPr>
      </p:sp>
      <p:sp>
        <p:nvSpPr>
          <p:cNvPr id="71" name="Google Shape;71;p11"/>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p:nvPr>
            <p:ph idx="7" type="pic"/>
          </p:nvPr>
        </p:nvSpPr>
        <p:spPr>
          <a:xfrm>
            <a:off x="6630924" y="1051560"/>
            <a:ext cx="1828800" cy="1828800"/>
          </a:xfrm>
          <a:prstGeom prst="rect">
            <a:avLst/>
          </a:prstGeom>
          <a:noFill/>
          <a:ln>
            <a:noFill/>
          </a:ln>
        </p:spPr>
      </p:sp>
      <p:sp>
        <p:nvSpPr>
          <p:cNvPr id="74" name="Google Shape;74;p11"/>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1"/>
          <p:cNvSpPr/>
          <p:nvPr>
            <p:ph idx="13" type="pic"/>
          </p:nvPr>
        </p:nvSpPr>
        <p:spPr>
          <a:xfrm>
            <a:off x="9523476" y="1051560"/>
            <a:ext cx="1828800" cy="1828800"/>
          </a:xfrm>
          <a:prstGeom prst="rect">
            <a:avLst/>
          </a:prstGeom>
          <a:noFill/>
          <a:ln>
            <a:noFill/>
          </a:ln>
        </p:spPr>
      </p:sp>
      <p:sp>
        <p:nvSpPr>
          <p:cNvPr id="77" name="Google Shape;77;p11"/>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1"/>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79" name="Shape 79"/>
        <p:cNvGrpSpPr/>
        <p:nvPr/>
      </p:nvGrpSpPr>
      <p:grpSpPr>
        <a:xfrm>
          <a:off x="0" y="0"/>
          <a:ext cx="0" cy="0"/>
          <a:chOff x="0" y="0"/>
          <a:chExt cx="0" cy="0"/>
        </a:xfrm>
      </p:grpSpPr>
      <p:sp>
        <p:nvSpPr>
          <p:cNvPr id="80" name="Google Shape;80;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1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3" name="Google Shape;83;p1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84"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6" name="Google Shape;86;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p:nvPr>
            <p:ph idx="2" type="pic"/>
          </p:nvPr>
        </p:nvSpPr>
        <p:spPr>
          <a:xfrm>
            <a:off x="365760" y="1835333"/>
            <a:ext cx="2788920" cy="2834640"/>
          </a:xfrm>
          <a:prstGeom prst="rect">
            <a:avLst/>
          </a:prstGeom>
          <a:noFill/>
          <a:ln>
            <a:noFill/>
          </a:ln>
        </p:spPr>
      </p:sp>
      <p:sp>
        <p:nvSpPr>
          <p:cNvPr id="89" name="Google Shape;89;p13"/>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0" name="Google Shape;90;p13"/>
          <p:cNvSpPr/>
          <p:nvPr>
            <p:ph idx="3" type="pic"/>
          </p:nvPr>
        </p:nvSpPr>
        <p:spPr>
          <a:xfrm>
            <a:off x="3258312" y="1835333"/>
            <a:ext cx="2788920" cy="2834640"/>
          </a:xfrm>
          <a:prstGeom prst="rect">
            <a:avLst/>
          </a:prstGeom>
          <a:noFill/>
          <a:ln>
            <a:noFill/>
          </a:ln>
        </p:spPr>
      </p:sp>
      <p:sp>
        <p:nvSpPr>
          <p:cNvPr id="91" name="Google Shape;91;p13"/>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 name="Google Shape;92;p13"/>
          <p:cNvSpPr/>
          <p:nvPr>
            <p:ph idx="5" type="pic"/>
          </p:nvPr>
        </p:nvSpPr>
        <p:spPr>
          <a:xfrm>
            <a:off x="6150864" y="1835333"/>
            <a:ext cx="2788920" cy="2834640"/>
          </a:xfrm>
          <a:prstGeom prst="rect">
            <a:avLst/>
          </a:prstGeom>
          <a:noFill/>
          <a:ln>
            <a:noFill/>
          </a:ln>
        </p:spPr>
      </p:sp>
      <p:sp>
        <p:nvSpPr>
          <p:cNvPr id="93" name="Google Shape;93;p13"/>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4" name="Google Shape;94;p13"/>
          <p:cNvSpPr/>
          <p:nvPr>
            <p:ph idx="7" type="pic"/>
          </p:nvPr>
        </p:nvSpPr>
        <p:spPr>
          <a:xfrm>
            <a:off x="9043416" y="1835333"/>
            <a:ext cx="2788920" cy="2834640"/>
          </a:xfrm>
          <a:prstGeom prst="rect">
            <a:avLst/>
          </a:prstGeom>
          <a:noFill/>
          <a:ln>
            <a:noFill/>
          </a:ln>
        </p:spPr>
      </p:sp>
      <p:sp>
        <p:nvSpPr>
          <p:cNvPr id="95" name="Google Shape;95;p13"/>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Tasks" showMasterSp="0">
  <p:cSld name="Lab Tasks">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0" name="Google Shape;100;p1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pic>
        <p:nvPicPr>
          <p:cNvPr id="101" name="Google Shape;101;p14"/>
          <p:cNvPicPr preferRelativeResize="0"/>
          <p:nvPr/>
        </p:nvPicPr>
        <p:blipFill rotWithShape="1">
          <a:blip r:embed="rId4">
            <a:alphaModFix/>
          </a:blip>
          <a:srcRect b="0" l="0" r="0" t="0"/>
          <a:stretch/>
        </p:blipFill>
        <p:spPr>
          <a:xfrm>
            <a:off x="752220" y="3213676"/>
            <a:ext cx="2943736" cy="21006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02" name="Shape 102"/>
        <p:cNvGrpSpPr/>
        <p:nvPr/>
      </p:nvGrpSpPr>
      <p:grpSpPr>
        <a:xfrm>
          <a:off x="0" y="0"/>
          <a:ext cx="0" cy="0"/>
          <a:chOff x="0" y="0"/>
          <a:chExt cx="0" cy="0"/>
        </a:xfrm>
      </p:grpSpPr>
      <p:sp>
        <p:nvSpPr>
          <p:cNvPr id="103" name="Google Shape;103;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4" name="Google Shape;104;p1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5" name="Google Shape;105;p1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06" name="Google Shape;106;p15"/>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5"/>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08" name="Shape 108"/>
        <p:cNvGrpSpPr/>
        <p:nvPr/>
      </p:nvGrpSpPr>
      <p:grpSpPr>
        <a:xfrm>
          <a:off x="0" y="0"/>
          <a:ext cx="0" cy="0"/>
          <a:chOff x="0" y="0"/>
          <a:chExt cx="0" cy="0"/>
        </a:xfrm>
      </p:grpSpPr>
      <p:sp>
        <p:nvSpPr>
          <p:cNvPr id="109" name="Google Shape;109;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16"/>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6"/>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7"/>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7"/>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6" name="Google Shape;116;p17"/>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8"/>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8"/>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21" name="Google Shape;121;p1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19"/>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9"/>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26" name="Google Shape;126;p19"/>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20"/>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20"/>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0"/>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32" name="Google Shape;132;p20"/>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0" name="Google Shape;20;p3"/>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21"/>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1"/>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37" name="Google Shape;137;p2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138" name="Shape 138"/>
        <p:cNvGrpSpPr/>
        <p:nvPr/>
      </p:nvGrpSpPr>
      <p:grpSpPr>
        <a:xfrm>
          <a:off x="0" y="0"/>
          <a:ext cx="0" cy="0"/>
          <a:chOff x="0" y="0"/>
          <a:chExt cx="0" cy="0"/>
        </a:xfrm>
      </p:grpSpPr>
      <p:sp>
        <p:nvSpPr>
          <p:cNvPr id="139" name="Google Shape;139;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22"/>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2"/>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2"/>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22"/>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44" name="Shape 144"/>
        <p:cNvGrpSpPr/>
        <p:nvPr/>
      </p:nvGrpSpPr>
      <p:grpSpPr>
        <a:xfrm>
          <a:off x="0" y="0"/>
          <a:ext cx="0" cy="0"/>
          <a:chOff x="0" y="0"/>
          <a:chExt cx="0" cy="0"/>
        </a:xfrm>
      </p:grpSpPr>
      <p:grpSp>
        <p:nvGrpSpPr>
          <p:cNvPr id="145" name="Google Shape;145;p23"/>
          <p:cNvGrpSpPr/>
          <p:nvPr/>
        </p:nvGrpSpPr>
        <p:grpSpPr>
          <a:xfrm>
            <a:off x="365759" y="1028377"/>
            <a:ext cx="11484864" cy="5509260"/>
            <a:chOff x="365759" y="1028377"/>
            <a:chExt cx="11484864" cy="5509260"/>
          </a:xfrm>
        </p:grpSpPr>
        <p:pic>
          <p:nvPicPr>
            <p:cNvPr id="146" name="Google Shape;146;p2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47" name="Google Shape;147;p23"/>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148" name="Google Shape;148;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9" name="Google Shape;149;p2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23"/>
          <p:cNvSpPr/>
          <p:nvPr>
            <p:ph idx="2" type="pic"/>
          </p:nvPr>
        </p:nvSpPr>
        <p:spPr>
          <a:xfrm>
            <a:off x="531884" y="2182807"/>
            <a:ext cx="2286000" cy="2286000"/>
          </a:xfrm>
          <a:prstGeom prst="rect">
            <a:avLst/>
          </a:prstGeom>
          <a:noFill/>
          <a:ln>
            <a:noFill/>
          </a:ln>
        </p:spPr>
      </p:sp>
      <p:sp>
        <p:nvSpPr>
          <p:cNvPr id="151" name="Google Shape;151;p23"/>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23"/>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23"/>
          <p:cNvSpPr/>
          <p:nvPr>
            <p:ph idx="4" type="pic"/>
          </p:nvPr>
        </p:nvSpPr>
        <p:spPr>
          <a:xfrm>
            <a:off x="3483864" y="2798064"/>
            <a:ext cx="2011680" cy="2011680"/>
          </a:xfrm>
          <a:prstGeom prst="rect">
            <a:avLst/>
          </a:prstGeom>
          <a:noFill/>
          <a:ln>
            <a:noFill/>
          </a:ln>
        </p:spPr>
      </p:sp>
      <p:sp>
        <p:nvSpPr>
          <p:cNvPr id="154" name="Google Shape;154;p23"/>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3"/>
          <p:cNvSpPr/>
          <p:nvPr>
            <p:ph idx="6" type="pic"/>
          </p:nvPr>
        </p:nvSpPr>
        <p:spPr>
          <a:xfrm>
            <a:off x="6473952" y="2798064"/>
            <a:ext cx="2011680" cy="2011680"/>
          </a:xfrm>
          <a:prstGeom prst="rect">
            <a:avLst/>
          </a:prstGeom>
          <a:noFill/>
          <a:ln>
            <a:noFill/>
          </a:ln>
        </p:spPr>
      </p:sp>
      <p:sp>
        <p:nvSpPr>
          <p:cNvPr id="156" name="Google Shape;156;p23"/>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3"/>
          <p:cNvSpPr/>
          <p:nvPr>
            <p:ph idx="8" type="pic"/>
          </p:nvPr>
        </p:nvSpPr>
        <p:spPr>
          <a:xfrm>
            <a:off x="9454896" y="2798064"/>
            <a:ext cx="2011680" cy="2011680"/>
          </a:xfrm>
          <a:prstGeom prst="rect">
            <a:avLst/>
          </a:prstGeom>
          <a:noFill/>
          <a:ln>
            <a:noFill/>
          </a:ln>
        </p:spPr>
      </p:sp>
      <p:sp>
        <p:nvSpPr>
          <p:cNvPr id="158" name="Google Shape;158;p23"/>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59" name="Shape 159"/>
        <p:cNvGrpSpPr/>
        <p:nvPr/>
      </p:nvGrpSpPr>
      <p:grpSpPr>
        <a:xfrm>
          <a:off x="0" y="0"/>
          <a:ext cx="0" cy="0"/>
          <a:chOff x="0" y="0"/>
          <a:chExt cx="0" cy="0"/>
        </a:xfrm>
      </p:grpSpPr>
      <p:sp>
        <p:nvSpPr>
          <p:cNvPr id="160" name="Google Shape;160;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2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2" name="Google Shape;162;p2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63" name="Google Shape;163;p24"/>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4"/>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65" name="Shape 165"/>
        <p:cNvGrpSpPr/>
        <p:nvPr/>
      </p:nvGrpSpPr>
      <p:grpSpPr>
        <a:xfrm>
          <a:off x="0" y="0"/>
          <a:ext cx="0" cy="0"/>
          <a:chOff x="0" y="0"/>
          <a:chExt cx="0" cy="0"/>
        </a:xfrm>
      </p:grpSpPr>
      <p:sp>
        <p:nvSpPr>
          <p:cNvPr id="166" name="Google Shape;166;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8" name="Google Shape;168;p2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69" name="Google Shape;169;p2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171" name="Shape 171"/>
        <p:cNvGrpSpPr/>
        <p:nvPr/>
      </p:nvGrpSpPr>
      <p:grpSpPr>
        <a:xfrm>
          <a:off x="0" y="0"/>
          <a:ext cx="0" cy="0"/>
          <a:chOff x="0" y="0"/>
          <a:chExt cx="0" cy="0"/>
        </a:xfrm>
      </p:grpSpPr>
      <p:sp>
        <p:nvSpPr>
          <p:cNvPr id="172" name="Google Shape;172;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26"/>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6"/>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26"/>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7"/>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27"/>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7"/>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83" name="Shape 183"/>
        <p:cNvGrpSpPr/>
        <p:nvPr/>
      </p:nvGrpSpPr>
      <p:grpSpPr>
        <a:xfrm>
          <a:off x="0" y="0"/>
          <a:ext cx="0" cy="0"/>
          <a:chOff x="0" y="0"/>
          <a:chExt cx="0" cy="0"/>
        </a:xfrm>
      </p:grpSpPr>
      <p:pic>
        <p:nvPicPr>
          <p:cNvPr id="184" name="Google Shape;184;p2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85" name="Google Shape;185;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6" name="Google Shape;186;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28"/>
          <p:cNvSpPr/>
          <p:nvPr>
            <p:ph idx="2" type="pic"/>
          </p:nvPr>
        </p:nvSpPr>
        <p:spPr>
          <a:xfrm>
            <a:off x="2057400" y="1097280"/>
            <a:ext cx="2286000" cy="2286000"/>
          </a:xfrm>
          <a:prstGeom prst="rect">
            <a:avLst/>
          </a:prstGeom>
          <a:noFill/>
          <a:ln>
            <a:noFill/>
          </a:ln>
        </p:spPr>
      </p:sp>
      <p:sp>
        <p:nvSpPr>
          <p:cNvPr id="188" name="Google Shape;188;p28"/>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28"/>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8"/>
          <p:cNvSpPr/>
          <p:nvPr>
            <p:ph idx="4" type="pic"/>
          </p:nvPr>
        </p:nvSpPr>
        <p:spPr>
          <a:xfrm>
            <a:off x="7891272" y="1097280"/>
            <a:ext cx="2286000" cy="2286000"/>
          </a:xfrm>
          <a:prstGeom prst="rect">
            <a:avLst/>
          </a:prstGeom>
          <a:noFill/>
          <a:ln>
            <a:noFill/>
          </a:ln>
        </p:spPr>
      </p:sp>
      <p:sp>
        <p:nvSpPr>
          <p:cNvPr id="191" name="Google Shape;191;p28"/>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28"/>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193" name="Shape 193"/>
        <p:cNvGrpSpPr/>
        <p:nvPr/>
      </p:nvGrpSpPr>
      <p:grpSpPr>
        <a:xfrm>
          <a:off x="0" y="0"/>
          <a:ext cx="0" cy="0"/>
          <a:chOff x="0" y="0"/>
          <a:chExt cx="0" cy="0"/>
        </a:xfrm>
      </p:grpSpPr>
      <p:sp>
        <p:nvSpPr>
          <p:cNvPr id="194" name="Google Shape;194;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5" name="Google Shape;195;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6" name="Google Shape;196;p2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97" name="Google Shape;197;p29"/>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29"/>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29"/>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00" name="Shape 200"/>
        <p:cNvGrpSpPr/>
        <p:nvPr/>
      </p:nvGrpSpPr>
      <p:grpSpPr>
        <a:xfrm>
          <a:off x="0" y="0"/>
          <a:ext cx="0" cy="0"/>
          <a:chOff x="0" y="0"/>
          <a:chExt cx="0" cy="0"/>
        </a:xfrm>
      </p:grpSpPr>
      <p:sp>
        <p:nvSpPr>
          <p:cNvPr id="201" name="Google Shape;201;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30"/>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30"/>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30"/>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30"/>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30"/>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30"/>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209" name="Shape 209"/>
        <p:cNvGrpSpPr/>
        <p:nvPr/>
      </p:nvGrpSpPr>
      <p:grpSpPr>
        <a:xfrm>
          <a:off x="0" y="0"/>
          <a:ext cx="0" cy="0"/>
          <a:chOff x="0" y="0"/>
          <a:chExt cx="0" cy="0"/>
        </a:xfrm>
      </p:grpSpPr>
      <p:pic>
        <p:nvPicPr>
          <p:cNvPr id="210" name="Google Shape;210;p3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11" name="Google Shape;211;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31"/>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31"/>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5" name="Google Shape;215;p31"/>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31"/>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7" name="Google Shape;217;p31"/>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31"/>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219" name="Shape 219"/>
        <p:cNvGrpSpPr/>
        <p:nvPr/>
      </p:nvGrpSpPr>
      <p:grpSpPr>
        <a:xfrm>
          <a:off x="0" y="0"/>
          <a:ext cx="0" cy="0"/>
          <a:chOff x="0" y="0"/>
          <a:chExt cx="0" cy="0"/>
        </a:xfrm>
      </p:grpSpPr>
      <p:sp>
        <p:nvSpPr>
          <p:cNvPr id="220" name="Google Shape;220;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1" name="Google Shape;221;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2" name="Google Shape;222;p3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23" name="Google Shape;223;p32"/>
          <p:cNvSpPr/>
          <p:nvPr>
            <p:ph idx="2" type="pic"/>
          </p:nvPr>
        </p:nvSpPr>
        <p:spPr>
          <a:xfrm>
            <a:off x="1097280" y="2286000"/>
            <a:ext cx="2286000" cy="2286000"/>
          </a:xfrm>
          <a:prstGeom prst="rect">
            <a:avLst/>
          </a:prstGeom>
          <a:noFill/>
          <a:ln>
            <a:noFill/>
          </a:ln>
        </p:spPr>
      </p:sp>
      <p:sp>
        <p:nvSpPr>
          <p:cNvPr id="224" name="Google Shape;224;p32"/>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5" name="Google Shape;225;p32"/>
          <p:cNvSpPr/>
          <p:nvPr>
            <p:ph idx="3" type="pic"/>
          </p:nvPr>
        </p:nvSpPr>
        <p:spPr>
          <a:xfrm>
            <a:off x="4956048" y="2286000"/>
            <a:ext cx="2286000" cy="2286000"/>
          </a:xfrm>
          <a:prstGeom prst="rect">
            <a:avLst/>
          </a:prstGeom>
          <a:noFill/>
          <a:ln>
            <a:noFill/>
          </a:ln>
        </p:spPr>
      </p:sp>
      <p:sp>
        <p:nvSpPr>
          <p:cNvPr id="226" name="Google Shape;226;p32"/>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7" name="Google Shape;227;p32"/>
          <p:cNvSpPr/>
          <p:nvPr>
            <p:ph idx="5" type="pic"/>
          </p:nvPr>
        </p:nvSpPr>
        <p:spPr>
          <a:xfrm>
            <a:off x="8814816" y="2286000"/>
            <a:ext cx="2286000" cy="2286000"/>
          </a:xfrm>
          <a:prstGeom prst="rect">
            <a:avLst/>
          </a:prstGeom>
          <a:noFill/>
          <a:ln>
            <a:noFill/>
          </a:ln>
        </p:spPr>
      </p:sp>
      <p:sp>
        <p:nvSpPr>
          <p:cNvPr id="228" name="Google Shape;228;p32"/>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29" name="Shape 229"/>
        <p:cNvGrpSpPr/>
        <p:nvPr/>
      </p:nvGrpSpPr>
      <p:grpSpPr>
        <a:xfrm>
          <a:off x="0" y="0"/>
          <a:ext cx="0" cy="0"/>
          <a:chOff x="0" y="0"/>
          <a:chExt cx="0" cy="0"/>
        </a:xfrm>
      </p:grpSpPr>
      <p:sp>
        <p:nvSpPr>
          <p:cNvPr id="230" name="Google Shape;230;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1" name="Google Shape;231;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2" name="Google Shape;232;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33" name="Google Shape;233;p33"/>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33"/>
          <p:cNvSpPr/>
          <p:nvPr>
            <p:ph idx="2" type="pic"/>
          </p:nvPr>
        </p:nvSpPr>
        <p:spPr>
          <a:xfrm>
            <a:off x="1097280" y="2286000"/>
            <a:ext cx="2286000" cy="2286000"/>
          </a:xfrm>
          <a:prstGeom prst="rect">
            <a:avLst/>
          </a:prstGeom>
          <a:noFill/>
          <a:ln>
            <a:noFill/>
          </a:ln>
        </p:spPr>
      </p:sp>
      <p:sp>
        <p:nvSpPr>
          <p:cNvPr id="235" name="Google Shape;235;p33"/>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6" name="Google Shape;236;p33"/>
          <p:cNvSpPr/>
          <p:nvPr>
            <p:ph idx="4" type="pic"/>
          </p:nvPr>
        </p:nvSpPr>
        <p:spPr>
          <a:xfrm>
            <a:off x="4956048" y="2286000"/>
            <a:ext cx="2286000" cy="2286000"/>
          </a:xfrm>
          <a:prstGeom prst="rect">
            <a:avLst/>
          </a:prstGeom>
          <a:noFill/>
          <a:ln>
            <a:noFill/>
          </a:ln>
        </p:spPr>
      </p:sp>
      <p:sp>
        <p:nvSpPr>
          <p:cNvPr id="237" name="Google Shape;237;p33"/>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p33"/>
          <p:cNvSpPr/>
          <p:nvPr>
            <p:ph idx="6" type="pic"/>
          </p:nvPr>
        </p:nvSpPr>
        <p:spPr>
          <a:xfrm>
            <a:off x="8814816" y="2286000"/>
            <a:ext cx="2286000" cy="2286000"/>
          </a:xfrm>
          <a:prstGeom prst="rect">
            <a:avLst/>
          </a:prstGeom>
          <a:noFill/>
          <a:ln>
            <a:noFill/>
          </a:ln>
        </p:spPr>
      </p:sp>
      <p:sp>
        <p:nvSpPr>
          <p:cNvPr id="239" name="Google Shape;239;p33"/>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40" name="Shape 240"/>
        <p:cNvGrpSpPr/>
        <p:nvPr/>
      </p:nvGrpSpPr>
      <p:grpSpPr>
        <a:xfrm>
          <a:off x="0" y="0"/>
          <a:ext cx="0" cy="0"/>
          <a:chOff x="0" y="0"/>
          <a:chExt cx="0" cy="0"/>
        </a:xfrm>
      </p:grpSpPr>
      <p:sp>
        <p:nvSpPr>
          <p:cNvPr id="241" name="Google Shape;241;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2" name="Google Shape;242;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3" name="Google Shape;243;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44" name="Google Shape;244;p34"/>
          <p:cNvSpPr/>
          <p:nvPr>
            <p:ph idx="2" type="pic"/>
          </p:nvPr>
        </p:nvSpPr>
        <p:spPr>
          <a:xfrm>
            <a:off x="1097280" y="1097280"/>
            <a:ext cx="2286000" cy="2286000"/>
          </a:xfrm>
          <a:prstGeom prst="rect">
            <a:avLst/>
          </a:prstGeom>
          <a:noFill/>
          <a:ln>
            <a:noFill/>
          </a:ln>
        </p:spPr>
      </p:sp>
      <p:sp>
        <p:nvSpPr>
          <p:cNvPr id="245" name="Google Shape;245;p34"/>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34"/>
          <p:cNvSpPr/>
          <p:nvPr>
            <p:ph idx="3" type="pic"/>
          </p:nvPr>
        </p:nvSpPr>
        <p:spPr>
          <a:xfrm>
            <a:off x="4956048" y="1097280"/>
            <a:ext cx="2286000" cy="2286000"/>
          </a:xfrm>
          <a:prstGeom prst="rect">
            <a:avLst/>
          </a:prstGeom>
          <a:noFill/>
          <a:ln>
            <a:noFill/>
          </a:ln>
        </p:spPr>
      </p:sp>
      <p:sp>
        <p:nvSpPr>
          <p:cNvPr id="247" name="Google Shape;247;p34"/>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4"/>
          <p:cNvSpPr/>
          <p:nvPr>
            <p:ph idx="5" type="pic"/>
          </p:nvPr>
        </p:nvSpPr>
        <p:spPr>
          <a:xfrm>
            <a:off x="8814816" y="1097280"/>
            <a:ext cx="2286000" cy="2286000"/>
          </a:xfrm>
          <a:prstGeom prst="rect">
            <a:avLst/>
          </a:prstGeom>
          <a:noFill/>
          <a:ln>
            <a:noFill/>
          </a:ln>
        </p:spPr>
      </p:sp>
      <p:sp>
        <p:nvSpPr>
          <p:cNvPr id="249" name="Google Shape;249;p34"/>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50" name="Shape 250"/>
        <p:cNvGrpSpPr/>
        <p:nvPr/>
      </p:nvGrpSpPr>
      <p:grpSpPr>
        <a:xfrm>
          <a:off x="0" y="0"/>
          <a:ext cx="0" cy="0"/>
          <a:chOff x="0" y="0"/>
          <a:chExt cx="0" cy="0"/>
        </a:xfrm>
      </p:grpSpPr>
      <p:pic>
        <p:nvPicPr>
          <p:cNvPr id="251" name="Google Shape;251;p3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2" name="Google Shape;252;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5"/>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35"/>
          <p:cNvSpPr/>
          <p:nvPr>
            <p:ph idx="2" type="pic"/>
          </p:nvPr>
        </p:nvSpPr>
        <p:spPr>
          <a:xfrm>
            <a:off x="1097280" y="1097280"/>
            <a:ext cx="2286000" cy="2286000"/>
          </a:xfrm>
          <a:prstGeom prst="rect">
            <a:avLst/>
          </a:prstGeom>
          <a:noFill/>
          <a:ln>
            <a:noFill/>
          </a:ln>
        </p:spPr>
      </p:sp>
      <p:sp>
        <p:nvSpPr>
          <p:cNvPr id="255" name="Google Shape;255;p35"/>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6" name="Google Shape;256;p35"/>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35"/>
          <p:cNvSpPr/>
          <p:nvPr>
            <p:ph idx="4" type="pic"/>
          </p:nvPr>
        </p:nvSpPr>
        <p:spPr>
          <a:xfrm>
            <a:off x="4956048" y="1097280"/>
            <a:ext cx="2286000" cy="2286000"/>
          </a:xfrm>
          <a:prstGeom prst="rect">
            <a:avLst/>
          </a:prstGeom>
          <a:noFill/>
          <a:ln>
            <a:noFill/>
          </a:ln>
        </p:spPr>
      </p:sp>
      <p:sp>
        <p:nvSpPr>
          <p:cNvPr id="258" name="Google Shape;258;p35"/>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9" name="Google Shape;259;p35"/>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5"/>
          <p:cNvSpPr/>
          <p:nvPr>
            <p:ph idx="7" type="pic"/>
          </p:nvPr>
        </p:nvSpPr>
        <p:spPr>
          <a:xfrm>
            <a:off x="8814816" y="1097280"/>
            <a:ext cx="2286000" cy="2286000"/>
          </a:xfrm>
          <a:prstGeom prst="rect">
            <a:avLst/>
          </a:prstGeom>
          <a:noFill/>
          <a:ln>
            <a:noFill/>
          </a:ln>
        </p:spPr>
      </p:sp>
      <p:sp>
        <p:nvSpPr>
          <p:cNvPr id="261" name="Google Shape;261;p35"/>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2" name="Google Shape;262;p35"/>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263" name="Shape 263"/>
        <p:cNvGrpSpPr/>
        <p:nvPr/>
      </p:nvGrpSpPr>
      <p:grpSpPr>
        <a:xfrm>
          <a:off x="0" y="0"/>
          <a:ext cx="0" cy="0"/>
          <a:chOff x="0" y="0"/>
          <a:chExt cx="0" cy="0"/>
        </a:xfrm>
      </p:grpSpPr>
      <p:sp>
        <p:nvSpPr>
          <p:cNvPr id="264" name="Google Shape;264;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5" name="Google Shape;265;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6" name="Google Shape;266;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67" name="Google Shape;267;p36"/>
          <p:cNvSpPr/>
          <p:nvPr>
            <p:ph idx="2" type="pic"/>
          </p:nvPr>
        </p:nvSpPr>
        <p:spPr>
          <a:xfrm>
            <a:off x="365760" y="1238846"/>
            <a:ext cx="1554480" cy="1554480"/>
          </a:xfrm>
          <a:prstGeom prst="rect">
            <a:avLst/>
          </a:prstGeom>
          <a:noFill/>
          <a:ln>
            <a:noFill/>
          </a:ln>
        </p:spPr>
      </p:sp>
      <p:sp>
        <p:nvSpPr>
          <p:cNvPr id="268" name="Google Shape;268;p36"/>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36"/>
          <p:cNvSpPr/>
          <p:nvPr>
            <p:ph idx="3" type="pic"/>
          </p:nvPr>
        </p:nvSpPr>
        <p:spPr>
          <a:xfrm>
            <a:off x="365760" y="3008944"/>
            <a:ext cx="1554480" cy="1554480"/>
          </a:xfrm>
          <a:prstGeom prst="rect">
            <a:avLst/>
          </a:prstGeom>
          <a:noFill/>
          <a:ln>
            <a:noFill/>
          </a:ln>
        </p:spPr>
      </p:sp>
      <p:sp>
        <p:nvSpPr>
          <p:cNvPr id="270" name="Google Shape;270;p36"/>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36"/>
          <p:cNvSpPr/>
          <p:nvPr>
            <p:ph idx="5" type="pic"/>
          </p:nvPr>
        </p:nvSpPr>
        <p:spPr>
          <a:xfrm>
            <a:off x="365760" y="4776114"/>
            <a:ext cx="1554480" cy="1554480"/>
          </a:xfrm>
          <a:prstGeom prst="rect">
            <a:avLst/>
          </a:prstGeom>
          <a:noFill/>
          <a:ln>
            <a:noFill/>
          </a:ln>
        </p:spPr>
      </p:sp>
      <p:sp>
        <p:nvSpPr>
          <p:cNvPr id="272" name="Google Shape;272;p36"/>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73" name="Shape 273"/>
        <p:cNvGrpSpPr/>
        <p:nvPr/>
      </p:nvGrpSpPr>
      <p:grpSpPr>
        <a:xfrm>
          <a:off x="0" y="0"/>
          <a:ext cx="0" cy="0"/>
          <a:chOff x="0" y="0"/>
          <a:chExt cx="0" cy="0"/>
        </a:xfrm>
      </p:grpSpPr>
      <p:sp>
        <p:nvSpPr>
          <p:cNvPr id="274" name="Google Shape;274;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6" name="Google Shape;276;p3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77" name="Google Shape;277;p37"/>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37"/>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37"/>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37"/>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37"/>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37"/>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37"/>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37"/>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37"/>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37"/>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37"/>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7"/>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289" name="Shape 289"/>
        <p:cNvGrpSpPr/>
        <p:nvPr/>
      </p:nvGrpSpPr>
      <p:grpSpPr>
        <a:xfrm>
          <a:off x="0" y="0"/>
          <a:ext cx="0" cy="0"/>
          <a:chOff x="0" y="0"/>
          <a:chExt cx="0" cy="0"/>
        </a:xfrm>
      </p:grpSpPr>
      <p:sp>
        <p:nvSpPr>
          <p:cNvPr id="290" name="Google Shape;290;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1" name="Google Shape;291;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2" name="Google Shape;292;p3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93" name="Google Shape;293;p38"/>
          <p:cNvSpPr/>
          <p:nvPr>
            <p:ph idx="2" type="pic"/>
          </p:nvPr>
        </p:nvSpPr>
        <p:spPr>
          <a:xfrm>
            <a:off x="365760" y="1238846"/>
            <a:ext cx="1554480" cy="1554480"/>
          </a:xfrm>
          <a:prstGeom prst="rect">
            <a:avLst/>
          </a:prstGeom>
          <a:noFill/>
          <a:ln>
            <a:noFill/>
          </a:ln>
        </p:spPr>
      </p:sp>
      <p:sp>
        <p:nvSpPr>
          <p:cNvPr id="294" name="Google Shape;294;p38"/>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38"/>
          <p:cNvSpPr/>
          <p:nvPr>
            <p:ph idx="3" type="pic"/>
          </p:nvPr>
        </p:nvSpPr>
        <p:spPr>
          <a:xfrm>
            <a:off x="365760" y="3008944"/>
            <a:ext cx="1554480" cy="1554480"/>
          </a:xfrm>
          <a:prstGeom prst="rect">
            <a:avLst/>
          </a:prstGeom>
          <a:noFill/>
          <a:ln>
            <a:noFill/>
          </a:ln>
        </p:spPr>
      </p:sp>
      <p:sp>
        <p:nvSpPr>
          <p:cNvPr id="296" name="Google Shape;296;p38"/>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p38"/>
          <p:cNvSpPr/>
          <p:nvPr>
            <p:ph idx="5" type="pic"/>
          </p:nvPr>
        </p:nvSpPr>
        <p:spPr>
          <a:xfrm>
            <a:off x="365760" y="4776114"/>
            <a:ext cx="1554480" cy="1554480"/>
          </a:xfrm>
          <a:prstGeom prst="rect">
            <a:avLst/>
          </a:prstGeom>
          <a:noFill/>
          <a:ln>
            <a:noFill/>
          </a:ln>
        </p:spPr>
      </p:sp>
      <p:sp>
        <p:nvSpPr>
          <p:cNvPr id="298" name="Google Shape;298;p38"/>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38"/>
          <p:cNvSpPr/>
          <p:nvPr>
            <p:ph idx="7" type="pic"/>
          </p:nvPr>
        </p:nvSpPr>
        <p:spPr>
          <a:xfrm>
            <a:off x="6205152" y="1238846"/>
            <a:ext cx="1554480" cy="1554480"/>
          </a:xfrm>
          <a:prstGeom prst="rect">
            <a:avLst/>
          </a:prstGeom>
          <a:noFill/>
          <a:ln>
            <a:noFill/>
          </a:ln>
        </p:spPr>
      </p:sp>
      <p:sp>
        <p:nvSpPr>
          <p:cNvPr id="300" name="Google Shape;300;p38"/>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38"/>
          <p:cNvSpPr/>
          <p:nvPr>
            <p:ph idx="9" type="pic"/>
          </p:nvPr>
        </p:nvSpPr>
        <p:spPr>
          <a:xfrm>
            <a:off x="6205152" y="3008944"/>
            <a:ext cx="1554480" cy="1554480"/>
          </a:xfrm>
          <a:prstGeom prst="rect">
            <a:avLst/>
          </a:prstGeom>
          <a:noFill/>
          <a:ln>
            <a:noFill/>
          </a:ln>
        </p:spPr>
      </p:sp>
      <p:sp>
        <p:nvSpPr>
          <p:cNvPr id="302" name="Google Shape;302;p38"/>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8"/>
          <p:cNvSpPr/>
          <p:nvPr>
            <p:ph idx="14" type="pic"/>
          </p:nvPr>
        </p:nvSpPr>
        <p:spPr>
          <a:xfrm>
            <a:off x="6205152" y="4776114"/>
            <a:ext cx="1554480" cy="1554480"/>
          </a:xfrm>
          <a:prstGeom prst="rect">
            <a:avLst/>
          </a:prstGeom>
          <a:noFill/>
          <a:ln>
            <a:noFill/>
          </a:ln>
        </p:spPr>
      </p:sp>
      <p:sp>
        <p:nvSpPr>
          <p:cNvPr id="304" name="Google Shape;304;p38"/>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05" name="Shape 305"/>
        <p:cNvGrpSpPr/>
        <p:nvPr/>
      </p:nvGrpSpPr>
      <p:grpSpPr>
        <a:xfrm>
          <a:off x="0" y="0"/>
          <a:ext cx="0" cy="0"/>
          <a:chOff x="0" y="0"/>
          <a:chExt cx="0" cy="0"/>
        </a:xfrm>
      </p:grpSpPr>
      <p:sp>
        <p:nvSpPr>
          <p:cNvPr id="306" name="Google Shape;306;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07" name="Google Shape;307;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8" name="Google Shape;308;p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9" name="Google Shape;309;p39"/>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9"/>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39"/>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9"/>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13" name="Shape 313"/>
        <p:cNvGrpSpPr/>
        <p:nvPr/>
      </p:nvGrpSpPr>
      <p:grpSpPr>
        <a:xfrm>
          <a:off x="0" y="0"/>
          <a:ext cx="0" cy="0"/>
          <a:chOff x="0" y="0"/>
          <a:chExt cx="0" cy="0"/>
        </a:xfrm>
      </p:grpSpPr>
      <p:sp>
        <p:nvSpPr>
          <p:cNvPr id="314" name="Google Shape;314;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40"/>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7" name="Google Shape;317;p40"/>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40"/>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9" name="Google Shape;319;p40"/>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40"/>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 name="Google Shape;321;p40"/>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40"/>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3" name="Google Shape;323;p40"/>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324" name="Shape 324"/>
        <p:cNvGrpSpPr/>
        <p:nvPr/>
      </p:nvGrpSpPr>
      <p:grpSpPr>
        <a:xfrm>
          <a:off x="0" y="0"/>
          <a:ext cx="0" cy="0"/>
          <a:chOff x="0" y="0"/>
          <a:chExt cx="0" cy="0"/>
        </a:xfrm>
      </p:grpSpPr>
      <p:sp>
        <p:nvSpPr>
          <p:cNvPr id="325" name="Google Shape;325;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p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7" name="Google Shape;327;p41"/>
          <p:cNvPicPr preferRelativeResize="0"/>
          <p:nvPr/>
        </p:nvPicPr>
        <p:blipFill rotWithShape="1">
          <a:blip r:embed="rId2">
            <a:alphaModFix/>
          </a:blip>
          <a:srcRect b="19987" l="0" r="1111" t="70015"/>
          <a:stretch/>
        </p:blipFill>
        <p:spPr>
          <a:xfrm>
            <a:off x="365760" y="1037751"/>
            <a:ext cx="11466576" cy="45719"/>
          </a:xfrm>
          <a:prstGeom prst="rect">
            <a:avLst/>
          </a:prstGeom>
          <a:noFill/>
          <a:ln>
            <a:noFill/>
          </a:ln>
        </p:spPr>
      </p:pic>
      <p:sp>
        <p:nvSpPr>
          <p:cNvPr id="328" name="Google Shape;328;p41"/>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 name="Google Shape;329;p41"/>
          <p:cNvSpPr/>
          <p:nvPr>
            <p:ph idx="2" type="pic"/>
          </p:nvPr>
        </p:nvSpPr>
        <p:spPr>
          <a:xfrm>
            <a:off x="638603" y="2269331"/>
            <a:ext cx="2286000" cy="2286000"/>
          </a:xfrm>
          <a:prstGeom prst="rect">
            <a:avLst/>
          </a:prstGeom>
          <a:noFill/>
          <a:ln>
            <a:noFill/>
          </a:ln>
        </p:spPr>
      </p:sp>
      <p:sp>
        <p:nvSpPr>
          <p:cNvPr id="330" name="Google Shape;330;p41"/>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p41"/>
          <p:cNvSpPr/>
          <p:nvPr>
            <p:ph idx="4" type="pic"/>
          </p:nvPr>
        </p:nvSpPr>
        <p:spPr>
          <a:xfrm>
            <a:off x="3537251" y="2269331"/>
            <a:ext cx="2286000" cy="2286000"/>
          </a:xfrm>
          <a:prstGeom prst="rect">
            <a:avLst/>
          </a:prstGeom>
          <a:noFill/>
          <a:ln>
            <a:noFill/>
          </a:ln>
        </p:spPr>
      </p:sp>
      <p:sp>
        <p:nvSpPr>
          <p:cNvPr id="332" name="Google Shape;332;p41"/>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41"/>
          <p:cNvSpPr/>
          <p:nvPr>
            <p:ph idx="6" type="pic"/>
          </p:nvPr>
        </p:nvSpPr>
        <p:spPr>
          <a:xfrm>
            <a:off x="6435899" y="2269331"/>
            <a:ext cx="2286000" cy="2286000"/>
          </a:xfrm>
          <a:prstGeom prst="rect">
            <a:avLst/>
          </a:prstGeom>
          <a:noFill/>
          <a:ln>
            <a:noFill/>
          </a:ln>
        </p:spPr>
      </p:sp>
      <p:sp>
        <p:nvSpPr>
          <p:cNvPr id="334" name="Google Shape;334;p41"/>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41"/>
          <p:cNvSpPr/>
          <p:nvPr>
            <p:ph idx="8" type="pic"/>
          </p:nvPr>
        </p:nvSpPr>
        <p:spPr>
          <a:xfrm>
            <a:off x="9334547" y="2269331"/>
            <a:ext cx="2286000" cy="2286000"/>
          </a:xfrm>
          <a:prstGeom prst="rect">
            <a:avLst/>
          </a:prstGeom>
          <a:noFill/>
          <a:ln>
            <a:noFill/>
          </a:ln>
        </p:spPr>
      </p:sp>
      <p:sp>
        <p:nvSpPr>
          <p:cNvPr id="336" name="Google Shape;336;p41"/>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37" name="Shape 337"/>
        <p:cNvGrpSpPr/>
        <p:nvPr/>
      </p:nvGrpSpPr>
      <p:grpSpPr>
        <a:xfrm>
          <a:off x="0" y="0"/>
          <a:ext cx="0" cy="0"/>
          <a:chOff x="0" y="0"/>
          <a:chExt cx="0" cy="0"/>
        </a:xfrm>
      </p:grpSpPr>
      <p:pic>
        <p:nvPicPr>
          <p:cNvPr id="338" name="Google Shape;338;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39" name="Google Shape;339;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0" name="Google Shape;340;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42"/>
          <p:cNvSpPr/>
          <p:nvPr>
            <p:ph idx="2" type="pic"/>
          </p:nvPr>
        </p:nvSpPr>
        <p:spPr>
          <a:xfrm>
            <a:off x="617220" y="1097280"/>
            <a:ext cx="2286000" cy="2286000"/>
          </a:xfrm>
          <a:prstGeom prst="rect">
            <a:avLst/>
          </a:prstGeom>
          <a:noFill/>
          <a:ln>
            <a:noFill/>
          </a:ln>
        </p:spPr>
      </p:sp>
      <p:sp>
        <p:nvSpPr>
          <p:cNvPr id="342" name="Google Shape;342;p42"/>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3" name="Google Shape;343;p42"/>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42"/>
          <p:cNvSpPr/>
          <p:nvPr>
            <p:ph idx="4" type="pic"/>
          </p:nvPr>
        </p:nvSpPr>
        <p:spPr>
          <a:xfrm>
            <a:off x="3512820" y="1097280"/>
            <a:ext cx="2286000" cy="2286000"/>
          </a:xfrm>
          <a:prstGeom prst="rect">
            <a:avLst/>
          </a:prstGeom>
          <a:noFill/>
          <a:ln>
            <a:noFill/>
          </a:ln>
        </p:spPr>
      </p:sp>
      <p:sp>
        <p:nvSpPr>
          <p:cNvPr id="345" name="Google Shape;345;p42"/>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6" name="Google Shape;346;p42"/>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42"/>
          <p:cNvSpPr/>
          <p:nvPr>
            <p:ph idx="7" type="pic"/>
          </p:nvPr>
        </p:nvSpPr>
        <p:spPr>
          <a:xfrm>
            <a:off x="6414516" y="1097280"/>
            <a:ext cx="2286000" cy="2286000"/>
          </a:xfrm>
          <a:prstGeom prst="rect">
            <a:avLst/>
          </a:prstGeom>
          <a:noFill/>
          <a:ln>
            <a:noFill/>
          </a:ln>
        </p:spPr>
      </p:sp>
      <p:sp>
        <p:nvSpPr>
          <p:cNvPr id="348" name="Google Shape;348;p42"/>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9" name="Google Shape;349;p42"/>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42"/>
          <p:cNvSpPr/>
          <p:nvPr>
            <p:ph idx="13" type="pic"/>
          </p:nvPr>
        </p:nvSpPr>
        <p:spPr>
          <a:xfrm>
            <a:off x="9294876" y="1097280"/>
            <a:ext cx="2286000" cy="2286000"/>
          </a:xfrm>
          <a:prstGeom prst="rect">
            <a:avLst/>
          </a:prstGeom>
          <a:noFill/>
          <a:ln>
            <a:noFill/>
          </a:ln>
        </p:spPr>
      </p:sp>
      <p:sp>
        <p:nvSpPr>
          <p:cNvPr id="351" name="Google Shape;351;p42"/>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52" name="Google Shape;352;p42"/>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53" name="Shape 353"/>
        <p:cNvGrpSpPr/>
        <p:nvPr/>
      </p:nvGrpSpPr>
      <p:grpSpPr>
        <a:xfrm>
          <a:off x="0" y="0"/>
          <a:ext cx="0" cy="0"/>
          <a:chOff x="0" y="0"/>
          <a:chExt cx="0" cy="0"/>
        </a:xfrm>
      </p:grpSpPr>
      <p:pic>
        <p:nvPicPr>
          <p:cNvPr id="354" name="Google Shape;354;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55" name="Google Shape;355;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6" name="Google Shape;356;p4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7" name="Google Shape;357;p43"/>
          <p:cNvSpPr/>
          <p:nvPr>
            <p:ph idx="2" type="pic"/>
          </p:nvPr>
        </p:nvSpPr>
        <p:spPr>
          <a:xfrm>
            <a:off x="1516380" y="1211176"/>
            <a:ext cx="1828800" cy="1828800"/>
          </a:xfrm>
          <a:prstGeom prst="rect">
            <a:avLst/>
          </a:prstGeom>
          <a:noFill/>
          <a:ln>
            <a:noFill/>
          </a:ln>
        </p:spPr>
      </p:sp>
      <p:sp>
        <p:nvSpPr>
          <p:cNvPr id="358" name="Google Shape;358;p43"/>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43"/>
          <p:cNvSpPr/>
          <p:nvPr>
            <p:ph idx="3" type="pic"/>
          </p:nvPr>
        </p:nvSpPr>
        <p:spPr>
          <a:xfrm>
            <a:off x="5181600" y="1211176"/>
            <a:ext cx="1828800" cy="1828800"/>
          </a:xfrm>
          <a:prstGeom prst="rect">
            <a:avLst/>
          </a:prstGeom>
          <a:noFill/>
          <a:ln>
            <a:noFill/>
          </a:ln>
        </p:spPr>
      </p:sp>
      <p:sp>
        <p:nvSpPr>
          <p:cNvPr id="360" name="Google Shape;360;p43"/>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43"/>
          <p:cNvSpPr/>
          <p:nvPr>
            <p:ph idx="5" type="pic"/>
          </p:nvPr>
        </p:nvSpPr>
        <p:spPr>
          <a:xfrm>
            <a:off x="8852916" y="1211176"/>
            <a:ext cx="1828800" cy="1828800"/>
          </a:xfrm>
          <a:prstGeom prst="rect">
            <a:avLst/>
          </a:prstGeom>
          <a:noFill/>
          <a:ln>
            <a:noFill/>
          </a:ln>
        </p:spPr>
      </p:sp>
      <p:sp>
        <p:nvSpPr>
          <p:cNvPr id="362" name="Google Shape;362;p43"/>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43"/>
          <p:cNvSpPr/>
          <p:nvPr>
            <p:ph idx="7" type="pic"/>
          </p:nvPr>
        </p:nvSpPr>
        <p:spPr>
          <a:xfrm>
            <a:off x="1516380" y="3866132"/>
            <a:ext cx="1828800" cy="1828800"/>
          </a:xfrm>
          <a:prstGeom prst="rect">
            <a:avLst/>
          </a:prstGeom>
          <a:noFill/>
          <a:ln>
            <a:noFill/>
          </a:ln>
        </p:spPr>
      </p:sp>
      <p:sp>
        <p:nvSpPr>
          <p:cNvPr id="364" name="Google Shape;364;p43"/>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43"/>
          <p:cNvSpPr/>
          <p:nvPr>
            <p:ph idx="9" type="pic"/>
          </p:nvPr>
        </p:nvSpPr>
        <p:spPr>
          <a:xfrm>
            <a:off x="5181600" y="3866132"/>
            <a:ext cx="1828800" cy="1828800"/>
          </a:xfrm>
          <a:prstGeom prst="rect">
            <a:avLst/>
          </a:prstGeom>
          <a:noFill/>
          <a:ln>
            <a:noFill/>
          </a:ln>
        </p:spPr>
      </p:sp>
      <p:sp>
        <p:nvSpPr>
          <p:cNvPr id="366" name="Google Shape;366;p43"/>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43"/>
          <p:cNvSpPr/>
          <p:nvPr>
            <p:ph idx="14" type="pic"/>
          </p:nvPr>
        </p:nvSpPr>
        <p:spPr>
          <a:xfrm>
            <a:off x="8852916" y="3866132"/>
            <a:ext cx="1828800" cy="1828800"/>
          </a:xfrm>
          <a:prstGeom prst="rect">
            <a:avLst/>
          </a:prstGeom>
          <a:noFill/>
          <a:ln>
            <a:noFill/>
          </a:ln>
        </p:spPr>
      </p:sp>
      <p:sp>
        <p:nvSpPr>
          <p:cNvPr id="368" name="Google Shape;368;p43"/>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69" name="Shape 369"/>
        <p:cNvGrpSpPr/>
        <p:nvPr/>
      </p:nvGrpSpPr>
      <p:grpSpPr>
        <a:xfrm>
          <a:off x="0" y="0"/>
          <a:ext cx="0" cy="0"/>
          <a:chOff x="0" y="0"/>
          <a:chExt cx="0" cy="0"/>
        </a:xfrm>
      </p:grpSpPr>
      <p:pic>
        <p:nvPicPr>
          <p:cNvPr id="370" name="Google Shape;370;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1" name="Google Shape;371;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2" name="Google Shape;372;p4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44"/>
          <p:cNvSpPr/>
          <p:nvPr>
            <p:ph idx="2" type="pic"/>
          </p:nvPr>
        </p:nvSpPr>
        <p:spPr>
          <a:xfrm>
            <a:off x="640080" y="1162264"/>
            <a:ext cx="2286000" cy="2286000"/>
          </a:xfrm>
          <a:prstGeom prst="rect">
            <a:avLst/>
          </a:prstGeom>
          <a:noFill/>
          <a:ln>
            <a:noFill/>
          </a:ln>
        </p:spPr>
      </p:sp>
      <p:sp>
        <p:nvSpPr>
          <p:cNvPr id="374" name="Google Shape;374;p44"/>
          <p:cNvSpPr/>
          <p:nvPr>
            <p:ph idx="3" type="pic"/>
          </p:nvPr>
        </p:nvSpPr>
        <p:spPr>
          <a:xfrm>
            <a:off x="3517392" y="1162264"/>
            <a:ext cx="2286000" cy="2286000"/>
          </a:xfrm>
          <a:prstGeom prst="rect">
            <a:avLst/>
          </a:prstGeom>
          <a:noFill/>
          <a:ln>
            <a:noFill/>
          </a:ln>
        </p:spPr>
      </p:sp>
      <p:sp>
        <p:nvSpPr>
          <p:cNvPr id="375" name="Google Shape;375;p44"/>
          <p:cNvSpPr/>
          <p:nvPr>
            <p:ph idx="4" type="pic"/>
          </p:nvPr>
        </p:nvSpPr>
        <p:spPr>
          <a:xfrm>
            <a:off x="6394704" y="1162264"/>
            <a:ext cx="2286000" cy="2286000"/>
          </a:xfrm>
          <a:prstGeom prst="rect">
            <a:avLst/>
          </a:prstGeom>
          <a:noFill/>
          <a:ln>
            <a:noFill/>
          </a:ln>
        </p:spPr>
      </p:sp>
      <p:sp>
        <p:nvSpPr>
          <p:cNvPr id="376" name="Google Shape;376;p44"/>
          <p:cNvSpPr/>
          <p:nvPr>
            <p:ph idx="5" type="pic"/>
          </p:nvPr>
        </p:nvSpPr>
        <p:spPr>
          <a:xfrm>
            <a:off x="9272016" y="1162264"/>
            <a:ext cx="2286000" cy="2286000"/>
          </a:xfrm>
          <a:prstGeom prst="rect">
            <a:avLst/>
          </a:prstGeom>
          <a:noFill/>
          <a:ln>
            <a:noFill/>
          </a:ln>
        </p:spPr>
      </p:sp>
      <p:sp>
        <p:nvSpPr>
          <p:cNvPr id="377" name="Google Shape;377;p44"/>
          <p:cNvSpPr/>
          <p:nvPr>
            <p:ph idx="6" type="pic"/>
          </p:nvPr>
        </p:nvSpPr>
        <p:spPr>
          <a:xfrm>
            <a:off x="640080" y="3873273"/>
            <a:ext cx="2286000" cy="2286000"/>
          </a:xfrm>
          <a:prstGeom prst="rect">
            <a:avLst/>
          </a:prstGeom>
          <a:noFill/>
          <a:ln>
            <a:noFill/>
          </a:ln>
        </p:spPr>
      </p:sp>
      <p:sp>
        <p:nvSpPr>
          <p:cNvPr id="378" name="Google Shape;378;p44"/>
          <p:cNvSpPr/>
          <p:nvPr>
            <p:ph idx="7" type="pic"/>
          </p:nvPr>
        </p:nvSpPr>
        <p:spPr>
          <a:xfrm>
            <a:off x="3517392" y="3873273"/>
            <a:ext cx="2286000" cy="2286000"/>
          </a:xfrm>
          <a:prstGeom prst="rect">
            <a:avLst/>
          </a:prstGeom>
          <a:noFill/>
          <a:ln>
            <a:noFill/>
          </a:ln>
        </p:spPr>
      </p:sp>
      <p:sp>
        <p:nvSpPr>
          <p:cNvPr id="379" name="Google Shape;379;p44"/>
          <p:cNvSpPr/>
          <p:nvPr>
            <p:ph idx="8" type="pic"/>
          </p:nvPr>
        </p:nvSpPr>
        <p:spPr>
          <a:xfrm>
            <a:off x="6394704" y="3873273"/>
            <a:ext cx="2286000" cy="2286000"/>
          </a:xfrm>
          <a:prstGeom prst="rect">
            <a:avLst/>
          </a:prstGeom>
          <a:noFill/>
          <a:ln>
            <a:noFill/>
          </a:ln>
        </p:spPr>
      </p:sp>
      <p:sp>
        <p:nvSpPr>
          <p:cNvPr id="380" name="Google Shape;380;p44"/>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381" name="Shape 381"/>
        <p:cNvGrpSpPr/>
        <p:nvPr/>
      </p:nvGrpSpPr>
      <p:grpSpPr>
        <a:xfrm>
          <a:off x="0" y="0"/>
          <a:ext cx="0" cy="0"/>
          <a:chOff x="0" y="0"/>
          <a:chExt cx="0" cy="0"/>
        </a:xfrm>
      </p:grpSpPr>
      <p:pic>
        <p:nvPicPr>
          <p:cNvPr id="382" name="Google Shape;382;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83" name="Google Shape;383;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4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5" name="Google Shape;385;p45"/>
          <p:cNvSpPr/>
          <p:nvPr>
            <p:ph idx="2" type="pic"/>
          </p:nvPr>
        </p:nvSpPr>
        <p:spPr>
          <a:xfrm>
            <a:off x="960120" y="1272940"/>
            <a:ext cx="1645920" cy="1648911"/>
          </a:xfrm>
          <a:prstGeom prst="rect">
            <a:avLst/>
          </a:prstGeom>
          <a:noFill/>
          <a:ln>
            <a:noFill/>
          </a:ln>
        </p:spPr>
      </p:sp>
      <p:sp>
        <p:nvSpPr>
          <p:cNvPr id="386" name="Google Shape;386;p45"/>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7" name="Google Shape;387;p45"/>
          <p:cNvSpPr/>
          <p:nvPr>
            <p:ph idx="3" type="pic"/>
          </p:nvPr>
        </p:nvSpPr>
        <p:spPr>
          <a:xfrm>
            <a:off x="3837432" y="1272940"/>
            <a:ext cx="1645920" cy="1648911"/>
          </a:xfrm>
          <a:prstGeom prst="rect">
            <a:avLst/>
          </a:prstGeom>
          <a:noFill/>
          <a:ln>
            <a:noFill/>
          </a:ln>
        </p:spPr>
      </p:sp>
      <p:sp>
        <p:nvSpPr>
          <p:cNvPr id="388" name="Google Shape;388;p45"/>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45"/>
          <p:cNvSpPr/>
          <p:nvPr>
            <p:ph idx="5" type="pic"/>
          </p:nvPr>
        </p:nvSpPr>
        <p:spPr>
          <a:xfrm>
            <a:off x="6714744" y="1272940"/>
            <a:ext cx="1645920" cy="1648911"/>
          </a:xfrm>
          <a:prstGeom prst="rect">
            <a:avLst/>
          </a:prstGeom>
          <a:noFill/>
          <a:ln>
            <a:noFill/>
          </a:ln>
        </p:spPr>
      </p:sp>
      <p:sp>
        <p:nvSpPr>
          <p:cNvPr id="390" name="Google Shape;390;p45"/>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45"/>
          <p:cNvSpPr/>
          <p:nvPr>
            <p:ph idx="7" type="pic"/>
          </p:nvPr>
        </p:nvSpPr>
        <p:spPr>
          <a:xfrm>
            <a:off x="9592056" y="1272940"/>
            <a:ext cx="1645920" cy="1648911"/>
          </a:xfrm>
          <a:prstGeom prst="rect">
            <a:avLst/>
          </a:prstGeom>
          <a:noFill/>
          <a:ln>
            <a:noFill/>
          </a:ln>
        </p:spPr>
      </p:sp>
      <p:sp>
        <p:nvSpPr>
          <p:cNvPr id="392" name="Google Shape;392;p45"/>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3" name="Google Shape;393;p45"/>
          <p:cNvSpPr/>
          <p:nvPr>
            <p:ph idx="9" type="pic"/>
          </p:nvPr>
        </p:nvSpPr>
        <p:spPr>
          <a:xfrm>
            <a:off x="960120" y="3814574"/>
            <a:ext cx="1645920" cy="1648911"/>
          </a:xfrm>
          <a:prstGeom prst="rect">
            <a:avLst/>
          </a:prstGeom>
          <a:noFill/>
          <a:ln>
            <a:noFill/>
          </a:ln>
        </p:spPr>
      </p:sp>
      <p:sp>
        <p:nvSpPr>
          <p:cNvPr id="394" name="Google Shape;394;p45"/>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45"/>
          <p:cNvSpPr/>
          <p:nvPr>
            <p:ph idx="14" type="pic"/>
          </p:nvPr>
        </p:nvSpPr>
        <p:spPr>
          <a:xfrm>
            <a:off x="3837432" y="3814574"/>
            <a:ext cx="1645920" cy="1648911"/>
          </a:xfrm>
          <a:prstGeom prst="rect">
            <a:avLst/>
          </a:prstGeom>
          <a:noFill/>
          <a:ln>
            <a:noFill/>
          </a:ln>
        </p:spPr>
      </p:sp>
      <p:sp>
        <p:nvSpPr>
          <p:cNvPr id="396" name="Google Shape;396;p45"/>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45"/>
          <p:cNvSpPr/>
          <p:nvPr>
            <p:ph idx="16" type="pic"/>
          </p:nvPr>
        </p:nvSpPr>
        <p:spPr>
          <a:xfrm>
            <a:off x="6714744" y="3814574"/>
            <a:ext cx="1645920" cy="1648911"/>
          </a:xfrm>
          <a:prstGeom prst="rect">
            <a:avLst/>
          </a:prstGeom>
          <a:noFill/>
          <a:ln>
            <a:noFill/>
          </a:ln>
        </p:spPr>
      </p:sp>
      <p:sp>
        <p:nvSpPr>
          <p:cNvPr id="398" name="Google Shape;398;p45"/>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45"/>
          <p:cNvSpPr/>
          <p:nvPr>
            <p:ph idx="18" type="pic"/>
          </p:nvPr>
        </p:nvSpPr>
        <p:spPr>
          <a:xfrm>
            <a:off x="9592056" y="3814574"/>
            <a:ext cx="1645920" cy="1648911"/>
          </a:xfrm>
          <a:prstGeom prst="rect">
            <a:avLst/>
          </a:prstGeom>
          <a:noFill/>
          <a:ln>
            <a:noFill/>
          </a:ln>
        </p:spPr>
      </p:sp>
      <p:sp>
        <p:nvSpPr>
          <p:cNvPr id="400" name="Google Shape;400;p45"/>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01" name="Shape 401"/>
        <p:cNvGrpSpPr/>
        <p:nvPr/>
      </p:nvGrpSpPr>
      <p:grpSpPr>
        <a:xfrm>
          <a:off x="0" y="0"/>
          <a:ext cx="0" cy="0"/>
          <a:chOff x="0" y="0"/>
          <a:chExt cx="0" cy="0"/>
        </a:xfrm>
      </p:grpSpPr>
      <p:pic>
        <p:nvPicPr>
          <p:cNvPr id="402" name="Google Shape;402;p4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03" name="Google Shape;403;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4" name="Google Shape;404;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5" name="Google Shape;405;p46"/>
          <p:cNvSpPr/>
          <p:nvPr>
            <p:ph idx="2" type="pic"/>
          </p:nvPr>
        </p:nvSpPr>
        <p:spPr>
          <a:xfrm>
            <a:off x="960120" y="1112520"/>
            <a:ext cx="1645920" cy="1648911"/>
          </a:xfrm>
          <a:prstGeom prst="rect">
            <a:avLst/>
          </a:prstGeom>
          <a:noFill/>
          <a:ln>
            <a:noFill/>
          </a:ln>
        </p:spPr>
      </p:sp>
      <p:sp>
        <p:nvSpPr>
          <p:cNvPr id="406" name="Google Shape;406;p46"/>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46"/>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46"/>
          <p:cNvSpPr/>
          <p:nvPr>
            <p:ph idx="4" type="pic"/>
          </p:nvPr>
        </p:nvSpPr>
        <p:spPr>
          <a:xfrm>
            <a:off x="3837432" y="1112520"/>
            <a:ext cx="1645920" cy="1648911"/>
          </a:xfrm>
          <a:prstGeom prst="rect">
            <a:avLst/>
          </a:prstGeom>
          <a:noFill/>
          <a:ln>
            <a:noFill/>
          </a:ln>
        </p:spPr>
      </p:sp>
      <p:sp>
        <p:nvSpPr>
          <p:cNvPr id="409" name="Google Shape;409;p46"/>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46"/>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6"/>
          <p:cNvSpPr/>
          <p:nvPr>
            <p:ph idx="7" type="pic"/>
          </p:nvPr>
        </p:nvSpPr>
        <p:spPr>
          <a:xfrm>
            <a:off x="6714744" y="1112520"/>
            <a:ext cx="1645920" cy="1648911"/>
          </a:xfrm>
          <a:prstGeom prst="rect">
            <a:avLst/>
          </a:prstGeom>
          <a:noFill/>
          <a:ln>
            <a:noFill/>
          </a:ln>
        </p:spPr>
      </p:sp>
      <p:sp>
        <p:nvSpPr>
          <p:cNvPr id="412" name="Google Shape;412;p46"/>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46"/>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 name="Google Shape;414;p46"/>
          <p:cNvSpPr/>
          <p:nvPr>
            <p:ph idx="13" type="pic"/>
          </p:nvPr>
        </p:nvSpPr>
        <p:spPr>
          <a:xfrm>
            <a:off x="9592056" y="1112520"/>
            <a:ext cx="1645920" cy="1648911"/>
          </a:xfrm>
          <a:prstGeom prst="rect">
            <a:avLst/>
          </a:prstGeom>
          <a:noFill/>
          <a:ln>
            <a:noFill/>
          </a:ln>
        </p:spPr>
      </p:sp>
      <p:sp>
        <p:nvSpPr>
          <p:cNvPr id="415" name="Google Shape;415;p46"/>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46"/>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46"/>
          <p:cNvSpPr/>
          <p:nvPr>
            <p:ph idx="16" type="pic"/>
          </p:nvPr>
        </p:nvSpPr>
        <p:spPr>
          <a:xfrm>
            <a:off x="960120" y="3814574"/>
            <a:ext cx="1645920" cy="1648911"/>
          </a:xfrm>
          <a:prstGeom prst="rect">
            <a:avLst/>
          </a:prstGeom>
          <a:noFill/>
          <a:ln>
            <a:noFill/>
          </a:ln>
        </p:spPr>
      </p:sp>
      <p:sp>
        <p:nvSpPr>
          <p:cNvPr id="418" name="Google Shape;418;p46"/>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46"/>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46"/>
          <p:cNvSpPr/>
          <p:nvPr>
            <p:ph idx="19" type="pic"/>
          </p:nvPr>
        </p:nvSpPr>
        <p:spPr>
          <a:xfrm>
            <a:off x="3837432" y="3814574"/>
            <a:ext cx="1645920" cy="1648911"/>
          </a:xfrm>
          <a:prstGeom prst="rect">
            <a:avLst/>
          </a:prstGeom>
          <a:noFill/>
          <a:ln>
            <a:noFill/>
          </a:ln>
        </p:spPr>
      </p:sp>
      <p:sp>
        <p:nvSpPr>
          <p:cNvPr id="421" name="Google Shape;421;p46"/>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46"/>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46"/>
          <p:cNvSpPr/>
          <p:nvPr>
            <p:ph idx="22" type="pic"/>
          </p:nvPr>
        </p:nvSpPr>
        <p:spPr>
          <a:xfrm>
            <a:off x="6714744" y="3814574"/>
            <a:ext cx="1645920" cy="1648911"/>
          </a:xfrm>
          <a:prstGeom prst="rect">
            <a:avLst/>
          </a:prstGeom>
          <a:noFill/>
          <a:ln>
            <a:noFill/>
          </a:ln>
        </p:spPr>
      </p:sp>
      <p:sp>
        <p:nvSpPr>
          <p:cNvPr id="424" name="Google Shape;424;p46"/>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5" name="Google Shape;425;p46"/>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46"/>
          <p:cNvSpPr/>
          <p:nvPr>
            <p:ph idx="25" type="pic"/>
          </p:nvPr>
        </p:nvSpPr>
        <p:spPr>
          <a:xfrm>
            <a:off x="9592056" y="3814574"/>
            <a:ext cx="1645920" cy="1648911"/>
          </a:xfrm>
          <a:prstGeom prst="rect">
            <a:avLst/>
          </a:prstGeom>
          <a:noFill/>
          <a:ln>
            <a:noFill/>
          </a:ln>
        </p:spPr>
      </p:sp>
      <p:sp>
        <p:nvSpPr>
          <p:cNvPr id="427" name="Google Shape;427;p46"/>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 name="Google Shape;428;p46"/>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29" name="Shape 429"/>
        <p:cNvGrpSpPr/>
        <p:nvPr/>
      </p:nvGrpSpPr>
      <p:grpSpPr>
        <a:xfrm>
          <a:off x="0" y="0"/>
          <a:ext cx="0" cy="0"/>
          <a:chOff x="0" y="0"/>
          <a:chExt cx="0" cy="0"/>
        </a:xfrm>
      </p:grpSpPr>
      <p:sp>
        <p:nvSpPr>
          <p:cNvPr id="430" name="Google Shape;430;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1" name="Google Shape;431;p4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32" name="Shape 432"/>
        <p:cNvGrpSpPr/>
        <p:nvPr/>
      </p:nvGrpSpPr>
      <p:grpSpPr>
        <a:xfrm>
          <a:off x="0" y="0"/>
          <a:ext cx="0" cy="0"/>
          <a:chOff x="0" y="0"/>
          <a:chExt cx="0" cy="0"/>
        </a:xfrm>
      </p:grpSpPr>
      <p:sp>
        <p:nvSpPr>
          <p:cNvPr id="433" name="Google Shape;433;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34" name="Google Shape;434;p48"/>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435" name="Google Shape;435;p48"/>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36" name="Shape 436"/>
        <p:cNvGrpSpPr/>
        <p:nvPr/>
      </p:nvGrpSpPr>
      <p:grpSpPr>
        <a:xfrm>
          <a:off x="0" y="0"/>
          <a:ext cx="0" cy="0"/>
          <a:chOff x="0" y="0"/>
          <a:chExt cx="0" cy="0"/>
        </a:xfrm>
      </p:grpSpPr>
      <p:sp>
        <p:nvSpPr>
          <p:cNvPr id="437" name="Google Shape;437;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8" name="Google Shape;438;p49"/>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9" name="Google Shape;439;p49"/>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40" name="Shape 440"/>
        <p:cNvGrpSpPr/>
        <p:nvPr/>
      </p:nvGrpSpPr>
      <p:grpSpPr>
        <a:xfrm>
          <a:off x="0" y="0"/>
          <a:ext cx="0" cy="0"/>
          <a:chOff x="0" y="0"/>
          <a:chExt cx="0" cy="0"/>
        </a:xfrm>
      </p:grpSpPr>
      <p:sp>
        <p:nvSpPr>
          <p:cNvPr id="441" name="Google Shape;441;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2" name="Google Shape;442;p50"/>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3" name="Google Shape;443;p50"/>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50"/>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50"/>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50"/>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50"/>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8" name="Google Shape;448;p50"/>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p50"/>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50"/>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50"/>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50"/>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50"/>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50"/>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50"/>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50"/>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0"/>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8" name="Google Shape;458;p5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59" name="Shape 459"/>
        <p:cNvGrpSpPr/>
        <p:nvPr/>
      </p:nvGrpSpPr>
      <p:grpSpPr>
        <a:xfrm>
          <a:off x="0" y="0"/>
          <a:ext cx="0" cy="0"/>
          <a:chOff x="0" y="0"/>
          <a:chExt cx="0" cy="0"/>
        </a:xfrm>
      </p:grpSpPr>
      <p:sp>
        <p:nvSpPr>
          <p:cNvPr id="460" name="Google Shape;460;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61" name="Google Shape;461;p51"/>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2" name="Google Shape;462;p51"/>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51"/>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51"/>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51"/>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51"/>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51"/>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51"/>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1"/>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51"/>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51"/>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51"/>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51"/>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51"/>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51"/>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51"/>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77" name="Shape 477"/>
        <p:cNvGrpSpPr/>
        <p:nvPr/>
      </p:nvGrpSpPr>
      <p:grpSpPr>
        <a:xfrm>
          <a:off x="0" y="0"/>
          <a:ext cx="0" cy="0"/>
          <a:chOff x="0" y="0"/>
          <a:chExt cx="0" cy="0"/>
        </a:xfrm>
      </p:grpSpPr>
      <p:sp>
        <p:nvSpPr>
          <p:cNvPr id="478" name="Google Shape;478;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5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0" name="Google Shape;480;p52"/>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52"/>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2"/>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83" name="Google Shape;483;p5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6" name="Google Shape;486;p5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7" name="Google Shape;487;p53"/>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3"/>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3"/>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490" name="Shape 490"/>
        <p:cNvGrpSpPr/>
        <p:nvPr/>
      </p:nvGrpSpPr>
      <p:grpSpPr>
        <a:xfrm>
          <a:off x="0" y="0"/>
          <a:ext cx="0" cy="0"/>
          <a:chOff x="0" y="0"/>
          <a:chExt cx="0" cy="0"/>
        </a:xfrm>
      </p:grpSpPr>
      <p:sp>
        <p:nvSpPr>
          <p:cNvPr id="491" name="Google Shape;491;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2" name="Google Shape;492;p54"/>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3" name="Google Shape;493;p54"/>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54"/>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54"/>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54"/>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4"/>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54"/>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4"/>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4"/>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01" name="Google Shape;501;p54"/>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02" name="Shape 502"/>
        <p:cNvGrpSpPr/>
        <p:nvPr/>
      </p:nvGrpSpPr>
      <p:grpSpPr>
        <a:xfrm>
          <a:off x="0" y="0"/>
          <a:ext cx="0" cy="0"/>
          <a:chOff x="0" y="0"/>
          <a:chExt cx="0" cy="0"/>
        </a:xfrm>
      </p:grpSpPr>
      <p:sp>
        <p:nvSpPr>
          <p:cNvPr id="503" name="Google Shape;503;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4" name="Google Shape;504;p55"/>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5" name="Google Shape;505;p55"/>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5"/>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55"/>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55"/>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55"/>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55"/>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5"/>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55"/>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13" name="Shape 513"/>
        <p:cNvGrpSpPr/>
        <p:nvPr/>
      </p:nvGrpSpPr>
      <p:grpSpPr>
        <a:xfrm>
          <a:off x="0" y="0"/>
          <a:ext cx="0" cy="0"/>
          <a:chOff x="0" y="0"/>
          <a:chExt cx="0" cy="0"/>
        </a:xfrm>
      </p:grpSpPr>
      <p:sp>
        <p:nvSpPr>
          <p:cNvPr id="514" name="Google Shape;514;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5" name="Google Shape;515;p56"/>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6" name="Google Shape;516;p56"/>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6"/>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6"/>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6"/>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6"/>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6"/>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56"/>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56"/>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6"/>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56"/>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6"/>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7" name="Google Shape;527;p56"/>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56"/>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56"/>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6"/>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31" name="Google Shape;531;p56"/>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34" name="Google Shape;534;p57"/>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5" name="Google Shape;535;p57"/>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7"/>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7"/>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7"/>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7"/>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7"/>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57"/>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7"/>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7"/>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57"/>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 name="Google Shape;545;p57"/>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57"/>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7"/>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50" name="Shape 550"/>
        <p:cNvGrpSpPr/>
        <p:nvPr/>
      </p:nvGrpSpPr>
      <p:grpSpPr>
        <a:xfrm>
          <a:off x="0" y="0"/>
          <a:ext cx="0" cy="0"/>
          <a:chOff x="0" y="0"/>
          <a:chExt cx="0" cy="0"/>
        </a:xfrm>
      </p:grpSpPr>
      <p:sp>
        <p:nvSpPr>
          <p:cNvPr id="551" name="Google Shape;551;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2" name="Google Shape;552;p58"/>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58"/>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58"/>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8"/>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6" name="Google Shape;556;p5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57" name="Shape 557"/>
        <p:cNvGrpSpPr/>
        <p:nvPr/>
      </p:nvGrpSpPr>
      <p:grpSpPr>
        <a:xfrm>
          <a:off x="0" y="0"/>
          <a:ext cx="0" cy="0"/>
          <a:chOff x="0" y="0"/>
          <a:chExt cx="0" cy="0"/>
        </a:xfrm>
      </p:grpSpPr>
      <p:sp>
        <p:nvSpPr>
          <p:cNvPr id="558" name="Google Shape;558;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9" name="Google Shape;559;p59"/>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59"/>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59"/>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59"/>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63" name="Shape 563"/>
        <p:cNvGrpSpPr/>
        <p:nvPr/>
      </p:nvGrpSpPr>
      <p:grpSpPr>
        <a:xfrm>
          <a:off x="0" y="0"/>
          <a:ext cx="0" cy="0"/>
          <a:chOff x="0" y="0"/>
          <a:chExt cx="0" cy="0"/>
        </a:xfrm>
      </p:grpSpPr>
      <p:sp>
        <p:nvSpPr>
          <p:cNvPr id="564" name="Google Shape;564;p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5" name="Google Shape;565;p6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6" name="Google Shape;566;p6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67" name="Google Shape;567;p60"/>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 name="Google Shape;44;p7"/>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68" name="Shape 568"/>
        <p:cNvGrpSpPr/>
        <p:nvPr/>
      </p:nvGrpSpPr>
      <p:grpSpPr>
        <a:xfrm>
          <a:off x="0" y="0"/>
          <a:ext cx="0" cy="0"/>
          <a:chOff x="0" y="0"/>
          <a:chExt cx="0" cy="0"/>
        </a:xfrm>
      </p:grpSpPr>
      <p:sp>
        <p:nvSpPr>
          <p:cNvPr id="569" name="Google Shape;569;p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0" name="Google Shape;570;p61"/>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1" name="Google Shape;571;p61"/>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572" name="Google Shape;572;p61"/>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73" name="Shape 573"/>
        <p:cNvGrpSpPr/>
        <p:nvPr/>
      </p:nvGrpSpPr>
      <p:grpSpPr>
        <a:xfrm>
          <a:off x="0" y="0"/>
          <a:ext cx="0" cy="0"/>
          <a:chOff x="0" y="0"/>
          <a:chExt cx="0" cy="0"/>
        </a:xfrm>
      </p:grpSpPr>
      <p:sp>
        <p:nvSpPr>
          <p:cNvPr id="574" name="Google Shape;574;p62"/>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 Aways" showMasterSp="0">
  <p:cSld name="Key Take Aways">
    <p:bg>
      <p:bgPr>
        <a:blipFill>
          <a:blip r:embed="rId2">
            <a:alphaModFix/>
          </a:blip>
          <a:stretch>
            <a:fillRect/>
          </a:stretch>
        </a:blipFill>
      </p:bgPr>
    </p:bg>
    <p:spTree>
      <p:nvGrpSpPr>
        <p:cNvPr id="575" name="Shape 575"/>
        <p:cNvGrpSpPr/>
        <p:nvPr/>
      </p:nvGrpSpPr>
      <p:grpSpPr>
        <a:xfrm>
          <a:off x="0" y="0"/>
          <a:ext cx="0" cy="0"/>
          <a:chOff x="0" y="0"/>
          <a:chExt cx="0" cy="0"/>
        </a:xfrm>
      </p:grpSpPr>
      <p:sp>
        <p:nvSpPr>
          <p:cNvPr id="576" name="Google Shape;576;p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7" name="Google Shape;577;p6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6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79" name="Google Shape;579;p63"/>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pic>
        <p:nvPicPr>
          <p:cNvPr id="580" name="Google Shape;580;p63"/>
          <p:cNvPicPr preferRelativeResize="0"/>
          <p:nvPr/>
        </p:nvPicPr>
        <p:blipFill rotWithShape="1">
          <a:blip r:embed="rId4">
            <a:alphaModFix/>
          </a:blip>
          <a:srcRect b="0" l="0" r="0" t="0"/>
          <a:stretch/>
        </p:blipFill>
        <p:spPr>
          <a:xfrm>
            <a:off x="968565" y="2892425"/>
            <a:ext cx="2511045" cy="27432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howMasterSp="0">
  <p:cSld name="Demo">
    <p:bg>
      <p:bgPr>
        <a:blipFill>
          <a:blip r:embed="rId2">
            <a:alphaModFix/>
          </a:blip>
          <a:stretch>
            <a:fillRect/>
          </a:stretch>
        </a:blipFill>
      </p:bgPr>
    </p:bg>
    <p:spTree>
      <p:nvGrpSpPr>
        <p:cNvPr id="581" name="Shape 581"/>
        <p:cNvGrpSpPr/>
        <p:nvPr/>
      </p:nvGrpSpPr>
      <p:grpSpPr>
        <a:xfrm>
          <a:off x="0" y="0"/>
          <a:ext cx="0" cy="0"/>
          <a:chOff x="0" y="0"/>
          <a:chExt cx="0" cy="0"/>
        </a:xfrm>
      </p:grpSpPr>
      <p:sp>
        <p:nvSpPr>
          <p:cNvPr id="582" name="Google Shape;582;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3" name="Google Shape;583;p6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4" name="Google Shape;584;p6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85" name="Google Shape;585;p64"/>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pic>
        <p:nvPicPr>
          <p:cNvPr id="586" name="Google Shape;586;p64"/>
          <p:cNvPicPr preferRelativeResize="0"/>
          <p:nvPr/>
        </p:nvPicPr>
        <p:blipFill rotWithShape="1">
          <a:blip r:embed="rId4">
            <a:alphaModFix/>
          </a:blip>
          <a:srcRect b="0" l="0" r="0" t="0"/>
          <a:stretch/>
        </p:blipFill>
        <p:spPr>
          <a:xfrm>
            <a:off x="835529" y="3338320"/>
            <a:ext cx="2777117" cy="1851411"/>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howMasterSp="0">
  <p:cSld name="Activity">
    <p:bg>
      <p:bgPr>
        <a:blipFill>
          <a:blip r:embed="rId2">
            <a:alphaModFix/>
          </a:blip>
          <a:stretch>
            <a:fillRect/>
          </a:stretch>
        </a:blipFill>
      </p:bgPr>
    </p:bg>
    <p:spTree>
      <p:nvGrpSpPr>
        <p:cNvPr id="587" name="Shape 587"/>
        <p:cNvGrpSpPr/>
        <p:nvPr/>
      </p:nvGrpSpPr>
      <p:grpSpPr>
        <a:xfrm>
          <a:off x="0" y="0"/>
          <a:ext cx="0" cy="0"/>
          <a:chOff x="0" y="0"/>
          <a:chExt cx="0" cy="0"/>
        </a:xfrm>
      </p:grpSpPr>
      <p:sp>
        <p:nvSpPr>
          <p:cNvPr id="588" name="Google Shape;588;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9" name="Google Shape;589;p6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0" name="Google Shape;590;p6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91" name="Google Shape;591;p65"/>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pic>
        <p:nvPicPr>
          <p:cNvPr id="592" name="Google Shape;592;p65"/>
          <p:cNvPicPr preferRelativeResize="0"/>
          <p:nvPr/>
        </p:nvPicPr>
        <p:blipFill rotWithShape="1">
          <a:blip r:embed="rId4">
            <a:alphaModFix/>
          </a:blip>
          <a:srcRect b="0" l="0" r="0" t="0"/>
          <a:stretch/>
        </p:blipFill>
        <p:spPr>
          <a:xfrm>
            <a:off x="835530" y="3241215"/>
            <a:ext cx="2777117" cy="2045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45" name="Shape 45"/>
        <p:cNvGrpSpPr/>
        <p:nvPr/>
      </p:nvGrpSpPr>
      <p:grpSpPr>
        <a:xfrm>
          <a:off x="0" y="0"/>
          <a:ext cx="0" cy="0"/>
          <a:chOff x="0" y="0"/>
          <a:chExt cx="0" cy="0"/>
        </a:xfrm>
      </p:grpSpPr>
      <p:sp>
        <p:nvSpPr>
          <p:cNvPr id="46" name="Google Shape;46;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7" name="Google Shape;47;p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8" name="Google Shape;48;p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49" name="Shape 49"/>
        <p:cNvGrpSpPr/>
        <p:nvPr/>
      </p:nvGrpSpPr>
      <p:grpSpPr>
        <a:xfrm>
          <a:off x="0" y="0"/>
          <a:ext cx="0" cy="0"/>
          <a:chOff x="0" y="0"/>
          <a:chExt cx="0" cy="0"/>
        </a:xfrm>
      </p:grpSpPr>
      <p:sp>
        <p:nvSpPr>
          <p:cNvPr id="50" name="Google Shape;50;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2" name="Google Shape;52;p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3" name="Google Shape;53;p9"/>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54" name="Shape 54"/>
        <p:cNvGrpSpPr/>
        <p:nvPr/>
      </p:nvGrpSpPr>
      <p:grpSpPr>
        <a:xfrm>
          <a:off x="0" y="0"/>
          <a:ext cx="0" cy="0"/>
          <a:chOff x="0" y="0"/>
          <a:chExt cx="0" cy="0"/>
        </a:xfrm>
      </p:grpSpPr>
      <p:grpSp>
        <p:nvGrpSpPr>
          <p:cNvPr id="55" name="Google Shape;55;p10"/>
          <p:cNvGrpSpPr/>
          <p:nvPr/>
        </p:nvGrpSpPr>
        <p:grpSpPr>
          <a:xfrm>
            <a:off x="365759" y="1028377"/>
            <a:ext cx="11484864" cy="5509260"/>
            <a:chOff x="365759" y="1028377"/>
            <a:chExt cx="11484864" cy="5509260"/>
          </a:xfrm>
        </p:grpSpPr>
        <p:pic>
          <p:nvPicPr>
            <p:cNvPr id="56" name="Google Shape;56;p1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57" name="Google Shape;57;p10"/>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58" name="Google Shape;58;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1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p:nvPr>
            <p:ph idx="2" type="pic"/>
          </p:nvPr>
        </p:nvSpPr>
        <p:spPr>
          <a:xfrm>
            <a:off x="531884" y="2182807"/>
            <a:ext cx="2286000" cy="2286000"/>
          </a:xfrm>
          <a:prstGeom prst="rect">
            <a:avLst/>
          </a:prstGeom>
          <a:noFill/>
          <a:ln>
            <a:noFill/>
          </a:ln>
        </p:spPr>
      </p:sp>
      <p:sp>
        <p:nvSpPr>
          <p:cNvPr id="61" name="Google Shape;61;p10"/>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0"/>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7.png"/><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slideLayout" Target="../slideLayouts/slideLayout6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66" Type="http://schemas.openxmlformats.org/officeDocument/2006/relationships/slideLayout" Target="../slideLayouts/slideLayout63.xml"/><Relationship Id="rId21" Type="http://schemas.openxmlformats.org/officeDocument/2006/relationships/slideLayout" Target="../slideLayouts/slideLayout18.xml"/><Relationship Id="rId65" Type="http://schemas.openxmlformats.org/officeDocument/2006/relationships/slideLayout" Target="../slideLayouts/slideLayout62.xml"/><Relationship Id="rId24" Type="http://schemas.openxmlformats.org/officeDocument/2006/relationships/slideLayout" Target="../slideLayouts/slideLayout21.xml"/><Relationship Id="rId68" Type="http://schemas.openxmlformats.org/officeDocument/2006/relationships/theme" Target="../theme/theme2.xml"/><Relationship Id="rId23" Type="http://schemas.openxmlformats.org/officeDocument/2006/relationships/slideLayout" Target="../slideLayouts/slideLayout20.xml"/><Relationship Id="rId67" Type="http://schemas.openxmlformats.org/officeDocument/2006/relationships/slideLayout" Target="../slideLayouts/slideLayout64.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9" name="Google Shape;9;p1"/>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0" name="Google Shape;10;p1"/>
          <p:cNvPicPr preferRelativeResize="0"/>
          <p:nvPr/>
        </p:nvPicPr>
        <p:blipFill rotWithShape="1">
          <a:blip r:embed="rId3">
            <a:alphaModFix/>
          </a:blip>
          <a:srcRect b="0" l="0" r="0" t="0"/>
          <a:stretch/>
        </p:blipFill>
        <p:spPr>
          <a:xfrm>
            <a:off x="3787140" y="6468531"/>
            <a:ext cx="4610100" cy="2671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 id="2147483708" r:id="rId64"/>
    <p:sldLayoutId id="2147483709" r:id="rId65"/>
    <p:sldLayoutId id="2147483710" r:id="rId66"/>
    <p:sldLayoutId id="2147483711" r:id="rId6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2.pn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28.png"/><Relationship Id="rId7"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55.png"/><Relationship Id="rId4" Type="http://schemas.openxmlformats.org/officeDocument/2006/relationships/image" Target="../media/image100.png"/><Relationship Id="rId5" Type="http://schemas.openxmlformats.org/officeDocument/2006/relationships/image" Target="../media/image58.png"/><Relationship Id="rId6" Type="http://schemas.openxmlformats.org/officeDocument/2006/relationships/image" Target="../media/image57.png"/><Relationship Id="rId7" Type="http://schemas.openxmlformats.org/officeDocument/2006/relationships/image" Target="../media/image61.png"/><Relationship Id="rId8"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0.png"/><Relationship Id="rId4" Type="http://schemas.openxmlformats.org/officeDocument/2006/relationships/image" Target="../media/image47.png"/><Relationship Id="rId9" Type="http://schemas.openxmlformats.org/officeDocument/2006/relationships/image" Target="../media/image65.png"/><Relationship Id="rId5" Type="http://schemas.openxmlformats.org/officeDocument/2006/relationships/image" Target="../media/image51.png"/><Relationship Id="rId6" Type="http://schemas.openxmlformats.org/officeDocument/2006/relationships/image" Target="../media/image63.png"/><Relationship Id="rId7" Type="http://schemas.openxmlformats.org/officeDocument/2006/relationships/image" Target="../media/image93.png"/><Relationship Id="rId8"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image" Target="../media/image48.png"/><Relationship Id="rId5" Type="http://schemas.openxmlformats.org/officeDocument/2006/relationships/image" Target="../media/image67.png"/><Relationship Id="rId6" Type="http://schemas.openxmlformats.org/officeDocument/2006/relationships/image" Target="../media/image28.png"/><Relationship Id="rId7" Type="http://schemas.openxmlformats.org/officeDocument/2006/relationships/image" Target="../media/image51.png"/><Relationship Id="rId8"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80.png"/><Relationship Id="rId5" Type="http://schemas.openxmlformats.org/officeDocument/2006/relationships/image" Target="../media/image60.png"/><Relationship Id="rId6"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67.png"/><Relationship Id="rId8"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s://aws.amazon.com/quickstart/" TargetMode="Externa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94.png"/><Relationship Id="rId4" Type="http://schemas.openxmlformats.org/officeDocument/2006/relationships/image" Target="../media/image81.png"/><Relationship Id="rId9" Type="http://schemas.openxmlformats.org/officeDocument/2006/relationships/image" Target="../media/image82.png"/><Relationship Id="rId5" Type="http://schemas.openxmlformats.org/officeDocument/2006/relationships/image" Target="../media/image75.png"/><Relationship Id="rId6" Type="http://schemas.openxmlformats.org/officeDocument/2006/relationships/image" Target="../media/image85.png"/><Relationship Id="rId7" Type="http://schemas.openxmlformats.org/officeDocument/2006/relationships/image" Target="../media/image31.png"/><Relationship Id="rId8" Type="http://schemas.openxmlformats.org/officeDocument/2006/relationships/image" Target="../media/image79.png"/><Relationship Id="rId11" Type="http://schemas.openxmlformats.org/officeDocument/2006/relationships/image" Target="../media/image83.png"/><Relationship Id="rId10" Type="http://schemas.openxmlformats.org/officeDocument/2006/relationships/image" Target="../media/image47.png"/><Relationship Id="rId12"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89.png"/><Relationship Id="rId9" Type="http://schemas.openxmlformats.org/officeDocument/2006/relationships/image" Target="../media/image106.png"/><Relationship Id="rId5" Type="http://schemas.openxmlformats.org/officeDocument/2006/relationships/image" Target="../media/image86.png"/><Relationship Id="rId6" Type="http://schemas.openxmlformats.org/officeDocument/2006/relationships/image" Target="../media/image88.png"/><Relationship Id="rId7" Type="http://schemas.openxmlformats.org/officeDocument/2006/relationships/image" Target="../media/image90.png"/><Relationship Id="rId8" Type="http://schemas.openxmlformats.org/officeDocument/2006/relationships/image" Target="../media/image1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5.png"/><Relationship Id="rId6" Type="http://schemas.openxmlformats.org/officeDocument/2006/relationships/image" Target="../media/image1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18.png"/><Relationship Id="rId5" Type="http://schemas.openxmlformats.org/officeDocument/2006/relationships/image" Target="../media/image102.png"/><Relationship Id="rId6" Type="http://schemas.openxmlformats.org/officeDocument/2006/relationships/image" Target="../media/image101.png"/><Relationship Id="rId7" Type="http://schemas.openxmlformats.org/officeDocument/2006/relationships/image" Target="../media/image104.png"/><Relationship Id="rId8" Type="http://schemas.openxmlformats.org/officeDocument/2006/relationships/image" Target="../media/image105.png"/><Relationship Id="rId11" Type="http://schemas.openxmlformats.org/officeDocument/2006/relationships/image" Target="../media/image108.png"/><Relationship Id="rId10" Type="http://schemas.openxmlformats.org/officeDocument/2006/relationships/image" Target="../media/image1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07.png"/><Relationship Id="rId4" Type="http://schemas.openxmlformats.org/officeDocument/2006/relationships/image" Target="../media/image110.png"/><Relationship Id="rId5" Type="http://schemas.openxmlformats.org/officeDocument/2006/relationships/image" Target="../media/image10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1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1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1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1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hyperlink" Target="https://support.aws.amazon.com/#/contacts/aws-academ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53.png"/><Relationship Id="rId11" Type="http://schemas.openxmlformats.org/officeDocument/2006/relationships/image" Target="../media/image32.png"/><Relationship Id="rId10" Type="http://schemas.openxmlformats.org/officeDocument/2006/relationships/image" Target="../media/image30.png"/><Relationship Id="rId13" Type="http://schemas.openxmlformats.org/officeDocument/2006/relationships/image" Target="../media/image34.png"/><Relationship Id="rId12"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98" name="Google Shape;598;p66"/>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Automating Your Architecture</a:t>
            </a:r>
            <a:endParaRPr/>
          </a:p>
        </p:txBody>
      </p:sp>
      <p:sp>
        <p:nvSpPr>
          <p:cNvPr id="599" name="Google Shape;599;p66"/>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06" name="Google Shape;706;p7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Benefits of automation</a:t>
            </a:r>
            <a:endParaRPr/>
          </a:p>
        </p:txBody>
      </p:sp>
      <p:pic>
        <p:nvPicPr>
          <p:cNvPr id="707" name="Google Shape;707;p75"/>
          <p:cNvPicPr preferRelativeResize="0"/>
          <p:nvPr/>
        </p:nvPicPr>
        <p:blipFill rotWithShape="1">
          <a:blip r:embed="rId3">
            <a:alphaModFix/>
          </a:blip>
          <a:srcRect b="0" l="0" r="0" t="0"/>
          <a:stretch/>
        </p:blipFill>
        <p:spPr>
          <a:xfrm>
            <a:off x="704914" y="2278622"/>
            <a:ext cx="1925564" cy="1925564"/>
          </a:xfrm>
          <a:prstGeom prst="rect">
            <a:avLst/>
          </a:prstGeom>
          <a:noFill/>
          <a:ln>
            <a:noFill/>
          </a:ln>
        </p:spPr>
      </p:pic>
      <p:sp>
        <p:nvSpPr>
          <p:cNvPr id="708" name="Google Shape;708;p75"/>
          <p:cNvSpPr txBox="1"/>
          <p:nvPr/>
        </p:nvSpPr>
        <p:spPr>
          <a:xfrm>
            <a:off x="428068" y="4365066"/>
            <a:ext cx="247925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Play"/>
                <a:ea typeface="Play"/>
                <a:cs typeface="Play"/>
                <a:sym typeface="Play"/>
              </a:rPr>
              <a:t>Reduces manual intervention or access</a:t>
            </a:r>
            <a:endParaRPr/>
          </a:p>
        </p:txBody>
      </p:sp>
      <p:pic>
        <p:nvPicPr>
          <p:cNvPr id="709" name="Google Shape;709;p75"/>
          <p:cNvPicPr preferRelativeResize="0"/>
          <p:nvPr/>
        </p:nvPicPr>
        <p:blipFill rotWithShape="1">
          <a:blip r:embed="rId4">
            <a:alphaModFix/>
          </a:blip>
          <a:srcRect b="0" l="0" r="0" t="0"/>
          <a:stretch/>
        </p:blipFill>
        <p:spPr>
          <a:xfrm>
            <a:off x="3659831" y="2278622"/>
            <a:ext cx="1925564" cy="1925564"/>
          </a:xfrm>
          <a:prstGeom prst="rect">
            <a:avLst/>
          </a:prstGeom>
          <a:noFill/>
          <a:ln>
            <a:noFill/>
          </a:ln>
        </p:spPr>
      </p:pic>
      <p:sp>
        <p:nvSpPr>
          <p:cNvPr id="710" name="Google Shape;710;p75"/>
          <p:cNvSpPr txBox="1"/>
          <p:nvPr/>
        </p:nvSpPr>
        <p:spPr>
          <a:xfrm>
            <a:off x="3266413" y="4365066"/>
            <a:ext cx="271239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Play"/>
                <a:ea typeface="Play"/>
                <a:cs typeface="Play"/>
                <a:sym typeface="Play"/>
              </a:rPr>
              <a:t>Allows for reproducible environments</a:t>
            </a:r>
            <a:endParaRPr/>
          </a:p>
        </p:txBody>
      </p:sp>
      <p:pic>
        <p:nvPicPr>
          <p:cNvPr id="711" name="Google Shape;711;p75"/>
          <p:cNvPicPr preferRelativeResize="0"/>
          <p:nvPr/>
        </p:nvPicPr>
        <p:blipFill rotWithShape="1">
          <a:blip r:embed="rId5">
            <a:alphaModFix/>
          </a:blip>
          <a:srcRect b="0" l="0" r="0" t="0"/>
          <a:stretch/>
        </p:blipFill>
        <p:spPr>
          <a:xfrm>
            <a:off x="6614132" y="2278622"/>
            <a:ext cx="1925564" cy="1925564"/>
          </a:xfrm>
          <a:prstGeom prst="rect">
            <a:avLst/>
          </a:prstGeom>
          <a:noFill/>
          <a:ln>
            <a:noFill/>
          </a:ln>
        </p:spPr>
      </p:pic>
      <p:sp>
        <p:nvSpPr>
          <p:cNvPr id="712" name="Google Shape;712;p75"/>
          <p:cNvSpPr txBox="1"/>
          <p:nvPr/>
        </p:nvSpPr>
        <p:spPr>
          <a:xfrm>
            <a:off x="6337902" y="4365066"/>
            <a:ext cx="247802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Play"/>
                <a:ea typeface="Play"/>
                <a:cs typeface="Play"/>
                <a:sym typeface="Play"/>
              </a:rPr>
              <a:t>Improves productivity</a:t>
            </a:r>
            <a:endParaRPr/>
          </a:p>
        </p:txBody>
      </p:sp>
      <p:pic>
        <p:nvPicPr>
          <p:cNvPr id="713" name="Google Shape;713;p75"/>
          <p:cNvPicPr preferRelativeResize="0"/>
          <p:nvPr/>
        </p:nvPicPr>
        <p:blipFill rotWithShape="1">
          <a:blip r:embed="rId6">
            <a:alphaModFix/>
          </a:blip>
          <a:srcRect b="0" l="0" r="0" t="0"/>
          <a:stretch/>
        </p:blipFill>
        <p:spPr>
          <a:xfrm>
            <a:off x="9561009" y="2271200"/>
            <a:ext cx="1940409" cy="1940409"/>
          </a:xfrm>
          <a:prstGeom prst="rect">
            <a:avLst/>
          </a:prstGeom>
          <a:noFill/>
          <a:ln>
            <a:noFill/>
          </a:ln>
        </p:spPr>
      </p:pic>
      <p:sp>
        <p:nvSpPr>
          <p:cNvPr id="714" name="Google Shape;714;p75"/>
          <p:cNvSpPr txBox="1"/>
          <p:nvPr/>
        </p:nvSpPr>
        <p:spPr>
          <a:xfrm>
            <a:off x="9292202" y="4365066"/>
            <a:ext cx="247802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Play"/>
                <a:ea typeface="Play"/>
                <a:cs typeface="Play"/>
                <a:sym typeface="Play"/>
              </a:rPr>
              <a:t>Automates testing </a:t>
            </a:r>
            <a:br>
              <a:rPr b="0" i="0" lang="en-US" sz="2000" u="none" cap="none" strike="noStrike">
                <a:solidFill>
                  <a:schemeClr val="dk1"/>
                </a:solidFill>
                <a:latin typeface="Play"/>
                <a:ea typeface="Play"/>
                <a:cs typeface="Play"/>
                <a:sym typeface="Play"/>
              </a:rPr>
            </a:br>
            <a:r>
              <a:rPr b="0" i="0" lang="en-US" sz="2000" u="none" cap="none" strike="noStrike">
                <a:solidFill>
                  <a:schemeClr val="dk1"/>
                </a:solidFill>
                <a:latin typeface="Play"/>
                <a:ea typeface="Play"/>
                <a:cs typeface="Play"/>
                <a:sym typeface="Play"/>
              </a:rPr>
              <a:t>and scaling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20" name="Google Shape;720;p7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Reasons to automate</a:t>
            </a:r>
            <a:endParaRPr/>
          </a:p>
        </p:txBody>
      </p:sp>
      <p:sp>
        <p:nvSpPr>
          <p:cNvPr id="721" name="Google Shape;721;p7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16191F"/>
              </a:buClr>
              <a:buSzPts val="2800"/>
              <a:buChar char="•"/>
            </a:pPr>
            <a:r>
              <a:rPr b="0" i="0" lang="en-US">
                <a:solidFill>
                  <a:srgbClr val="16191F"/>
                </a:solidFill>
              </a:rPr>
              <a:t>Manual processes are error prone, unreliable, and inadequate to support an agile business.</a:t>
            </a:r>
            <a:endParaRPr/>
          </a:p>
          <a:p>
            <a:pPr indent="-228600" lvl="0" marL="228600" rtl="0" algn="l">
              <a:lnSpc>
                <a:spcPct val="100000"/>
              </a:lnSpc>
              <a:spcBef>
                <a:spcPts val="1200"/>
              </a:spcBef>
              <a:spcAft>
                <a:spcPts val="0"/>
              </a:spcAft>
              <a:buClr>
                <a:srgbClr val="232F3E"/>
              </a:buClr>
              <a:buSzPts val="2800"/>
              <a:buChar char="•"/>
            </a:pPr>
            <a:r>
              <a:rPr lang="en-US"/>
              <a:t>Manual processes create risks to applications and environments.</a:t>
            </a:r>
            <a:endParaRPr/>
          </a:p>
          <a:p>
            <a:pPr indent="-228600" lvl="0" marL="228600" rtl="0" algn="l">
              <a:lnSpc>
                <a:spcPct val="100000"/>
              </a:lnSpc>
              <a:spcBef>
                <a:spcPts val="1200"/>
              </a:spcBef>
              <a:spcAft>
                <a:spcPts val="0"/>
              </a:spcAft>
              <a:buClr>
                <a:srgbClr val="232F3E"/>
              </a:buClr>
              <a:buSzPts val="2800"/>
              <a:buChar char="•"/>
            </a:pPr>
            <a:r>
              <a:rPr lang="en-US"/>
              <a:t>Automation helps you eliminate manual process and build rapidly.</a:t>
            </a:r>
            <a:endParaRPr/>
          </a:p>
        </p:txBody>
      </p:sp>
      <p:pic>
        <p:nvPicPr>
          <p:cNvPr id="722" name="Google Shape;722;p76"/>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28" name="Google Shape;728;p7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latin typeface="Play"/>
                <a:ea typeface="Play"/>
                <a:cs typeface="Play"/>
                <a:sym typeface="Play"/>
              </a:rPr>
              <a:t>Using infrastructure as code</a:t>
            </a:r>
            <a:endParaRPr/>
          </a:p>
        </p:txBody>
      </p:sp>
      <p:sp>
        <p:nvSpPr>
          <p:cNvPr id="729" name="Google Shape;729;p7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latin typeface="Play"/>
                <a:ea typeface="Play"/>
                <a:cs typeface="Play"/>
                <a:sym typeface="Play"/>
              </a:rPr>
              <a:t>Automating Your Architecture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35" name="Google Shape;735;p78"/>
          <p:cNvSpPr txBox="1"/>
          <p:nvPr>
            <p:ph type="title"/>
          </p:nvPr>
        </p:nvSpPr>
        <p:spPr>
          <a:xfrm>
            <a:off x="365760" y="336823"/>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IaC overview</a:t>
            </a:r>
            <a:endParaRPr/>
          </a:p>
        </p:txBody>
      </p:sp>
      <p:sp>
        <p:nvSpPr>
          <p:cNvPr id="736" name="Google Shape;736;p78"/>
          <p:cNvSpPr txBox="1"/>
          <p:nvPr/>
        </p:nvSpPr>
        <p:spPr>
          <a:xfrm>
            <a:off x="705967" y="1458164"/>
            <a:ext cx="505484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Play"/>
                <a:ea typeface="Play"/>
                <a:cs typeface="Play"/>
                <a:sym typeface="Play"/>
              </a:rPr>
              <a:t>IaC is the process of writing a template that provisions and manages your cloud resources.</a:t>
            </a:r>
            <a:endParaRPr/>
          </a:p>
        </p:txBody>
      </p:sp>
      <p:pic>
        <p:nvPicPr>
          <p:cNvPr id="737" name="Google Shape;737;p78"/>
          <p:cNvPicPr preferRelativeResize="0"/>
          <p:nvPr/>
        </p:nvPicPr>
        <p:blipFill rotWithShape="1">
          <a:blip r:embed="rId3">
            <a:alphaModFix/>
          </a:blip>
          <a:srcRect b="0" l="0" r="0" t="0"/>
          <a:stretch/>
        </p:blipFill>
        <p:spPr>
          <a:xfrm>
            <a:off x="658918" y="2619054"/>
            <a:ext cx="2574473" cy="2574473"/>
          </a:xfrm>
          <a:prstGeom prst="rect">
            <a:avLst/>
          </a:prstGeom>
          <a:noFill/>
          <a:ln>
            <a:noFill/>
          </a:ln>
        </p:spPr>
      </p:pic>
      <p:sp>
        <p:nvSpPr>
          <p:cNvPr id="738" name="Google Shape;738;p78"/>
          <p:cNvSpPr txBox="1"/>
          <p:nvPr/>
        </p:nvSpPr>
        <p:spPr>
          <a:xfrm>
            <a:off x="893792" y="5180750"/>
            <a:ext cx="210472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Play"/>
                <a:ea typeface="Play"/>
                <a:cs typeface="Play"/>
                <a:sym typeface="Play"/>
              </a:rPr>
              <a:t>Human readable</a:t>
            </a:r>
            <a:endParaRPr/>
          </a:p>
        </p:txBody>
      </p:sp>
      <p:pic>
        <p:nvPicPr>
          <p:cNvPr id="739" name="Google Shape;739;p78"/>
          <p:cNvPicPr preferRelativeResize="0"/>
          <p:nvPr/>
        </p:nvPicPr>
        <p:blipFill rotWithShape="1">
          <a:blip r:embed="rId4">
            <a:alphaModFix/>
          </a:blip>
          <a:srcRect b="0" l="0" r="0" t="0"/>
          <a:stretch/>
        </p:blipFill>
        <p:spPr>
          <a:xfrm>
            <a:off x="3169128" y="2658834"/>
            <a:ext cx="2556675" cy="2556675"/>
          </a:xfrm>
          <a:prstGeom prst="rect">
            <a:avLst/>
          </a:prstGeom>
          <a:noFill/>
          <a:ln>
            <a:noFill/>
          </a:ln>
        </p:spPr>
      </p:pic>
      <p:sp>
        <p:nvSpPr>
          <p:cNvPr id="740" name="Google Shape;740;p78"/>
          <p:cNvSpPr txBox="1"/>
          <p:nvPr/>
        </p:nvSpPr>
        <p:spPr>
          <a:xfrm>
            <a:off x="3226675" y="5189955"/>
            <a:ext cx="244158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Play"/>
                <a:ea typeface="Play"/>
                <a:cs typeface="Play"/>
                <a:sym typeface="Play"/>
              </a:rPr>
              <a:t>Machine consumable</a:t>
            </a:r>
            <a:endParaRPr/>
          </a:p>
        </p:txBody>
      </p:sp>
      <p:grpSp>
        <p:nvGrpSpPr>
          <p:cNvPr descr="Infrastructure as code template creating three identical stacks." id="741" name="Google Shape;741;p78"/>
          <p:cNvGrpSpPr/>
          <p:nvPr/>
        </p:nvGrpSpPr>
        <p:grpSpPr>
          <a:xfrm>
            <a:off x="7111916" y="1404881"/>
            <a:ext cx="3595894" cy="3464234"/>
            <a:chOff x="7111916" y="1404881"/>
            <a:chExt cx="3595894" cy="3464234"/>
          </a:xfrm>
        </p:grpSpPr>
        <p:sp>
          <p:nvSpPr>
            <p:cNvPr id="742" name="Google Shape;742;p78"/>
            <p:cNvSpPr txBox="1"/>
            <p:nvPr/>
          </p:nvSpPr>
          <p:spPr>
            <a:xfrm>
              <a:off x="7816497" y="2494316"/>
              <a:ext cx="215249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IaC template</a:t>
              </a:r>
              <a:endParaRPr/>
            </a:p>
          </p:txBody>
        </p:sp>
        <p:sp>
          <p:nvSpPr>
            <p:cNvPr id="743" name="Google Shape;743;p78"/>
            <p:cNvSpPr txBox="1"/>
            <p:nvPr/>
          </p:nvSpPr>
          <p:spPr>
            <a:xfrm>
              <a:off x="7111916" y="4530561"/>
              <a:ext cx="1195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Resources</a:t>
              </a:r>
              <a:endParaRPr/>
            </a:p>
          </p:txBody>
        </p:sp>
        <p:sp>
          <p:nvSpPr>
            <p:cNvPr id="744" name="Google Shape;744;p78"/>
            <p:cNvSpPr txBox="1"/>
            <p:nvPr/>
          </p:nvSpPr>
          <p:spPr>
            <a:xfrm>
              <a:off x="8292704" y="4516739"/>
              <a:ext cx="119441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Resources</a:t>
              </a:r>
              <a:endParaRPr/>
            </a:p>
          </p:txBody>
        </p:sp>
        <p:sp>
          <p:nvSpPr>
            <p:cNvPr id="745" name="Google Shape;745;p78"/>
            <p:cNvSpPr txBox="1"/>
            <p:nvPr/>
          </p:nvSpPr>
          <p:spPr>
            <a:xfrm>
              <a:off x="9471350" y="4516739"/>
              <a:ext cx="12364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Resources</a:t>
              </a:r>
              <a:endParaRPr/>
            </a:p>
          </p:txBody>
        </p:sp>
        <p:pic>
          <p:nvPicPr>
            <p:cNvPr descr="Stack resource icon for the AWS CloudFormation service." id="746" name="Google Shape;746;p78"/>
            <p:cNvPicPr preferRelativeResize="0"/>
            <p:nvPr/>
          </p:nvPicPr>
          <p:blipFill rotWithShape="1">
            <a:blip r:embed="rId5">
              <a:alphaModFix/>
            </a:blip>
            <a:srcRect b="0" l="0" r="0" t="0"/>
            <a:stretch/>
          </p:blipFill>
          <p:spPr>
            <a:xfrm flipH="1">
              <a:off x="7210079" y="3429000"/>
              <a:ext cx="999558" cy="1095086"/>
            </a:xfrm>
            <a:prstGeom prst="rect">
              <a:avLst/>
            </a:prstGeom>
            <a:noFill/>
            <a:ln>
              <a:noFill/>
            </a:ln>
          </p:spPr>
        </p:pic>
        <p:pic>
          <p:nvPicPr>
            <p:cNvPr descr="Stack resource icon for the AWS CloudFormation service." id="747" name="Google Shape;747;p78"/>
            <p:cNvPicPr preferRelativeResize="0"/>
            <p:nvPr/>
          </p:nvPicPr>
          <p:blipFill rotWithShape="1">
            <a:blip r:embed="rId5">
              <a:alphaModFix/>
            </a:blip>
            <a:srcRect b="0" l="0" r="0" t="0"/>
            <a:stretch/>
          </p:blipFill>
          <p:spPr>
            <a:xfrm flipH="1">
              <a:off x="9589801" y="3429000"/>
              <a:ext cx="999558" cy="1095086"/>
            </a:xfrm>
            <a:prstGeom prst="rect">
              <a:avLst/>
            </a:prstGeom>
            <a:noFill/>
            <a:ln>
              <a:noFill/>
            </a:ln>
          </p:spPr>
        </p:pic>
        <p:pic>
          <p:nvPicPr>
            <p:cNvPr descr="Stack resource icon for the AWS CloudFormation service." id="748" name="Google Shape;748;p78"/>
            <p:cNvPicPr preferRelativeResize="0"/>
            <p:nvPr/>
          </p:nvPicPr>
          <p:blipFill rotWithShape="1">
            <a:blip r:embed="rId5">
              <a:alphaModFix/>
            </a:blip>
            <a:srcRect b="0" l="0" r="0" t="0"/>
            <a:stretch/>
          </p:blipFill>
          <p:spPr>
            <a:xfrm flipH="1">
              <a:off x="8390131" y="3429000"/>
              <a:ext cx="999558" cy="1095086"/>
            </a:xfrm>
            <a:prstGeom prst="rect">
              <a:avLst/>
            </a:prstGeom>
            <a:noFill/>
            <a:ln>
              <a:noFill/>
            </a:ln>
          </p:spPr>
        </p:pic>
        <p:pic>
          <p:nvPicPr>
            <p:cNvPr descr="Template resource icon for the AWS CloudFormation service." id="749" name="Google Shape;749;p78"/>
            <p:cNvPicPr preferRelativeResize="0"/>
            <p:nvPr/>
          </p:nvPicPr>
          <p:blipFill rotWithShape="1">
            <a:blip r:embed="rId6">
              <a:alphaModFix/>
            </a:blip>
            <a:srcRect b="0" l="0" r="0" t="0"/>
            <a:stretch/>
          </p:blipFill>
          <p:spPr>
            <a:xfrm>
              <a:off x="8345200" y="1404881"/>
              <a:ext cx="1095086" cy="1095086"/>
            </a:xfrm>
            <a:prstGeom prst="rect">
              <a:avLst/>
            </a:prstGeom>
            <a:noFill/>
            <a:ln>
              <a:noFill/>
            </a:ln>
          </p:spPr>
        </p:pic>
        <p:cxnSp>
          <p:nvCxnSpPr>
            <p:cNvPr id="750" name="Google Shape;750;p78"/>
            <p:cNvCxnSpPr>
              <a:stCxn id="742" idx="2"/>
              <a:endCxn id="746" idx="0"/>
            </p:cNvCxnSpPr>
            <p:nvPr/>
          </p:nvCxnSpPr>
          <p:spPr>
            <a:xfrm rot="5400000">
              <a:off x="8003244" y="2539470"/>
              <a:ext cx="596100" cy="1182900"/>
            </a:xfrm>
            <a:prstGeom prst="bentConnector3">
              <a:avLst>
                <a:gd fmla="val 50000" name="adj1"/>
              </a:avLst>
            </a:prstGeom>
            <a:noFill/>
            <a:ln cap="flat" cmpd="sng" w="19050">
              <a:solidFill>
                <a:schemeClr val="dk1"/>
              </a:solidFill>
              <a:prstDash val="solid"/>
              <a:round/>
              <a:headEnd len="sm" w="sm" type="none"/>
              <a:tailEnd len="med" w="med" type="triangle"/>
            </a:ln>
          </p:spPr>
        </p:cxnSp>
        <p:cxnSp>
          <p:nvCxnSpPr>
            <p:cNvPr id="751" name="Google Shape;751;p78"/>
            <p:cNvCxnSpPr>
              <a:stCxn id="742" idx="2"/>
              <a:endCxn id="747" idx="0"/>
            </p:cNvCxnSpPr>
            <p:nvPr/>
          </p:nvCxnSpPr>
          <p:spPr>
            <a:xfrm flipH="1" rot="-5400000">
              <a:off x="9193044" y="2532570"/>
              <a:ext cx="596100" cy="1196700"/>
            </a:xfrm>
            <a:prstGeom prst="bentConnector3">
              <a:avLst>
                <a:gd fmla="val 50000" name="adj1"/>
              </a:avLst>
            </a:prstGeom>
            <a:noFill/>
            <a:ln cap="flat" cmpd="sng" w="19050">
              <a:solidFill>
                <a:schemeClr val="dk1"/>
              </a:solidFill>
              <a:prstDash val="solid"/>
              <a:round/>
              <a:headEnd len="sm" w="sm" type="none"/>
              <a:tailEnd len="med" w="med" type="triangle"/>
            </a:ln>
          </p:spPr>
        </p:cxnSp>
        <p:cxnSp>
          <p:nvCxnSpPr>
            <p:cNvPr id="752" name="Google Shape;752;p78"/>
            <p:cNvCxnSpPr>
              <a:stCxn id="742" idx="2"/>
              <a:endCxn id="748" idx="0"/>
            </p:cNvCxnSpPr>
            <p:nvPr/>
          </p:nvCxnSpPr>
          <p:spPr>
            <a:xfrm flipH="1">
              <a:off x="8890044" y="2832870"/>
              <a:ext cx="2700" cy="596100"/>
            </a:xfrm>
            <a:prstGeom prst="straightConnector1">
              <a:avLst/>
            </a:prstGeom>
            <a:noFill/>
            <a:ln cap="flat" cmpd="sng" w="19050">
              <a:solidFill>
                <a:schemeClr val="dk1"/>
              </a:solidFill>
              <a:prstDash val="solid"/>
              <a:round/>
              <a:headEnd len="sm" w="sm" type="none"/>
              <a:tailEnd len="med" w="med" type="triangle"/>
            </a:ln>
          </p:spPr>
        </p:cxnSp>
      </p:grpSp>
      <p:sp>
        <p:nvSpPr>
          <p:cNvPr id="753" name="Google Shape;753;p78"/>
          <p:cNvSpPr txBox="1"/>
          <p:nvPr>
            <p:ph idx="4294967295" type="body"/>
          </p:nvPr>
        </p:nvSpPr>
        <p:spPr>
          <a:xfrm>
            <a:off x="6842056" y="5087359"/>
            <a:ext cx="4377322" cy="73152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232F3E"/>
              </a:buClr>
              <a:buSzPts val="1800"/>
              <a:buNone/>
            </a:pPr>
            <a:r>
              <a:rPr lang="en-US" sz="1800">
                <a:latin typeface="Play"/>
                <a:ea typeface="Play"/>
                <a:cs typeface="Play"/>
                <a:sym typeface="Play"/>
              </a:rPr>
              <a:t>With IaC, you can replicate, redeploy, and repurpose infrastructure.</a:t>
            </a:r>
            <a:endParaRPr sz="2400">
              <a:latin typeface="Play"/>
              <a:ea typeface="Play"/>
              <a:cs typeface="Play"/>
              <a:sym typeface="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59" name="Google Shape;759;p7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IaC benefits</a:t>
            </a:r>
            <a:endParaRPr/>
          </a:p>
        </p:txBody>
      </p:sp>
      <p:sp>
        <p:nvSpPr>
          <p:cNvPr id="760" name="Google Shape;760;p79"/>
          <p:cNvSpPr txBox="1"/>
          <p:nvPr/>
        </p:nvSpPr>
        <p:spPr>
          <a:xfrm>
            <a:off x="531354" y="1438262"/>
            <a:ext cx="387255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Play"/>
                <a:ea typeface="Play"/>
                <a:cs typeface="Play"/>
                <a:sym typeface="Play"/>
              </a:rPr>
              <a:t>Rapidly deploy complex environments with configuration consistency.</a:t>
            </a:r>
            <a:endParaRPr/>
          </a:p>
        </p:txBody>
      </p:sp>
      <p:sp>
        <p:nvSpPr>
          <p:cNvPr id="761" name="Google Shape;761;p79"/>
          <p:cNvSpPr txBox="1"/>
          <p:nvPr/>
        </p:nvSpPr>
        <p:spPr>
          <a:xfrm>
            <a:off x="531354" y="2814767"/>
            <a:ext cx="37225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Propagate a change to all stacks by modifying the template.</a:t>
            </a:r>
            <a:endParaRPr/>
          </a:p>
        </p:txBody>
      </p:sp>
      <p:sp>
        <p:nvSpPr>
          <p:cNvPr id="762" name="Google Shape;762;p79"/>
          <p:cNvSpPr txBox="1"/>
          <p:nvPr/>
        </p:nvSpPr>
        <p:spPr>
          <a:xfrm>
            <a:off x="531354" y="3914273"/>
            <a:ext cx="372256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Clean up by deleting the stack, which deletes the resources created.</a:t>
            </a:r>
            <a:endParaRPr/>
          </a:p>
        </p:txBody>
      </p:sp>
      <p:sp>
        <p:nvSpPr>
          <p:cNvPr id="763" name="Google Shape;763;p79"/>
          <p:cNvSpPr txBox="1"/>
          <p:nvPr/>
        </p:nvSpPr>
        <p:spPr>
          <a:xfrm>
            <a:off x="531354" y="5290779"/>
            <a:ext cx="37225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The key benefits are reusability, repeatability, and maintainability.</a:t>
            </a:r>
            <a:endParaRPr sz="1800">
              <a:solidFill>
                <a:schemeClr val="dk1"/>
              </a:solidFill>
              <a:latin typeface="Play"/>
              <a:ea typeface="Play"/>
              <a:cs typeface="Play"/>
              <a:sym typeface="Play"/>
            </a:endParaRPr>
          </a:p>
        </p:txBody>
      </p:sp>
      <p:grpSp>
        <p:nvGrpSpPr>
          <p:cNvPr descr="IaC template creating three stacks, each with an Auto Scaling group and Application Load Balancer." id="764" name="Google Shape;764;p79"/>
          <p:cNvGrpSpPr/>
          <p:nvPr/>
        </p:nvGrpSpPr>
        <p:grpSpPr>
          <a:xfrm>
            <a:off x="4337987" y="1162040"/>
            <a:ext cx="7609273" cy="5284480"/>
            <a:chOff x="4337987" y="1162040"/>
            <a:chExt cx="7609273" cy="5284480"/>
          </a:xfrm>
        </p:grpSpPr>
        <p:cxnSp>
          <p:nvCxnSpPr>
            <p:cNvPr id="765" name="Google Shape;765;p79"/>
            <p:cNvCxnSpPr>
              <a:stCxn id="766" idx="3"/>
              <a:endCxn id="767" idx="1"/>
            </p:cNvCxnSpPr>
            <p:nvPr/>
          </p:nvCxnSpPr>
          <p:spPr>
            <a:xfrm>
              <a:off x="5237521" y="4078368"/>
              <a:ext cx="2369100" cy="3900"/>
            </a:xfrm>
            <a:prstGeom prst="bentConnector3">
              <a:avLst>
                <a:gd fmla="val 50000" name="adj1"/>
              </a:avLst>
            </a:prstGeom>
            <a:noFill/>
            <a:ln cap="flat" cmpd="sng" w="28575">
              <a:solidFill>
                <a:schemeClr val="dk1"/>
              </a:solidFill>
              <a:prstDash val="solid"/>
              <a:round/>
              <a:headEnd len="sm" w="sm" type="none"/>
              <a:tailEnd len="med" w="med" type="triangle"/>
            </a:ln>
          </p:spPr>
        </p:cxnSp>
        <p:cxnSp>
          <p:nvCxnSpPr>
            <p:cNvPr id="768" name="Google Shape;768;p79"/>
            <p:cNvCxnSpPr>
              <a:stCxn id="766" idx="3"/>
              <a:endCxn id="769" idx="1"/>
            </p:cNvCxnSpPr>
            <p:nvPr/>
          </p:nvCxnSpPr>
          <p:spPr>
            <a:xfrm>
              <a:off x="5237521" y="4078368"/>
              <a:ext cx="2369100" cy="1759200"/>
            </a:xfrm>
            <a:prstGeom prst="bentConnector3">
              <a:avLst>
                <a:gd fmla="val 28669" name="adj1"/>
              </a:avLst>
            </a:prstGeom>
            <a:noFill/>
            <a:ln cap="flat" cmpd="sng" w="28575">
              <a:solidFill>
                <a:schemeClr val="dk1"/>
              </a:solidFill>
              <a:prstDash val="solid"/>
              <a:round/>
              <a:headEnd len="sm" w="sm" type="none"/>
              <a:tailEnd len="med" w="med" type="triangle"/>
            </a:ln>
          </p:spPr>
        </p:cxnSp>
        <p:sp>
          <p:nvSpPr>
            <p:cNvPr id="770" name="Google Shape;770;p79"/>
            <p:cNvSpPr/>
            <p:nvPr/>
          </p:nvSpPr>
          <p:spPr>
            <a:xfrm>
              <a:off x="6431891" y="5434829"/>
              <a:ext cx="671445" cy="6196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71" name="Google Shape;771;p79"/>
            <p:cNvSpPr/>
            <p:nvPr/>
          </p:nvSpPr>
          <p:spPr>
            <a:xfrm>
              <a:off x="6431115" y="3677274"/>
              <a:ext cx="671445" cy="6196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772" name="Google Shape;772;p79"/>
            <p:cNvCxnSpPr>
              <a:stCxn id="766" idx="3"/>
              <a:endCxn id="773" idx="1"/>
            </p:cNvCxnSpPr>
            <p:nvPr/>
          </p:nvCxnSpPr>
          <p:spPr>
            <a:xfrm flipH="1" rot="10800000">
              <a:off x="5237521" y="2326668"/>
              <a:ext cx="2369100" cy="1751700"/>
            </a:xfrm>
            <a:prstGeom prst="bentConnector3">
              <a:avLst>
                <a:gd fmla="val 28669" name="adj1"/>
              </a:avLst>
            </a:prstGeom>
            <a:noFill/>
            <a:ln cap="flat" cmpd="sng" w="28575">
              <a:solidFill>
                <a:schemeClr val="dk1"/>
              </a:solidFill>
              <a:prstDash val="solid"/>
              <a:round/>
              <a:headEnd len="sm" w="sm" type="none"/>
              <a:tailEnd len="med" w="med" type="triangle"/>
            </a:ln>
          </p:spPr>
        </p:cxnSp>
        <p:sp>
          <p:nvSpPr>
            <p:cNvPr id="774" name="Google Shape;774;p79"/>
            <p:cNvSpPr/>
            <p:nvPr/>
          </p:nvSpPr>
          <p:spPr>
            <a:xfrm>
              <a:off x="6422366" y="1914675"/>
              <a:ext cx="671445" cy="6196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75" name="Google Shape;775;p79"/>
            <p:cNvSpPr txBox="1"/>
            <p:nvPr/>
          </p:nvSpPr>
          <p:spPr>
            <a:xfrm>
              <a:off x="4337987" y="4447967"/>
              <a:ext cx="1067548" cy="28020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Template</a:t>
              </a:r>
              <a:endParaRPr/>
            </a:p>
          </p:txBody>
        </p:sp>
        <p:pic>
          <p:nvPicPr>
            <p:cNvPr descr="Template resource icon for the AWS CloudFormation service." id="766" name="Google Shape;766;p79"/>
            <p:cNvPicPr preferRelativeResize="0"/>
            <p:nvPr/>
          </p:nvPicPr>
          <p:blipFill rotWithShape="1">
            <a:blip r:embed="rId3">
              <a:alphaModFix/>
            </a:blip>
            <a:srcRect b="0" l="0" r="0" t="0"/>
            <a:stretch/>
          </p:blipFill>
          <p:spPr>
            <a:xfrm>
              <a:off x="4506001" y="3712608"/>
              <a:ext cx="731520" cy="731520"/>
            </a:xfrm>
            <a:prstGeom prst="rect">
              <a:avLst/>
            </a:prstGeom>
            <a:noFill/>
            <a:ln>
              <a:noFill/>
            </a:ln>
          </p:spPr>
        </p:pic>
        <p:pic>
          <p:nvPicPr>
            <p:cNvPr descr="Stack resource icon for the AWS CloudFormation service." id="776" name="Google Shape;776;p79"/>
            <p:cNvPicPr preferRelativeResize="0"/>
            <p:nvPr/>
          </p:nvPicPr>
          <p:blipFill rotWithShape="1">
            <a:blip r:embed="rId4">
              <a:alphaModFix/>
            </a:blip>
            <a:srcRect b="0" l="0" r="0" t="0"/>
            <a:stretch/>
          </p:blipFill>
          <p:spPr>
            <a:xfrm>
              <a:off x="6399552" y="1871312"/>
              <a:ext cx="731520" cy="731520"/>
            </a:xfrm>
            <a:prstGeom prst="rect">
              <a:avLst/>
            </a:prstGeom>
            <a:noFill/>
            <a:ln>
              <a:noFill/>
            </a:ln>
          </p:spPr>
        </p:pic>
        <p:pic>
          <p:nvPicPr>
            <p:cNvPr descr="Application Load Balancer resource icon for the Elastic Load Balancing service." id="777" name="Google Shape;777;p79"/>
            <p:cNvPicPr preferRelativeResize="0"/>
            <p:nvPr/>
          </p:nvPicPr>
          <p:blipFill rotWithShape="1">
            <a:blip r:embed="rId5">
              <a:alphaModFix/>
            </a:blip>
            <a:srcRect b="0" l="0" r="0" t="0"/>
            <a:stretch/>
          </p:blipFill>
          <p:spPr>
            <a:xfrm>
              <a:off x="8862735" y="1162040"/>
              <a:ext cx="457200" cy="457200"/>
            </a:xfrm>
            <a:prstGeom prst="rect">
              <a:avLst/>
            </a:prstGeom>
            <a:noFill/>
            <a:ln>
              <a:noFill/>
            </a:ln>
          </p:spPr>
        </p:pic>
        <p:sp>
          <p:nvSpPr>
            <p:cNvPr id="778" name="Google Shape;778;p79"/>
            <p:cNvSpPr txBox="1"/>
            <p:nvPr/>
          </p:nvSpPr>
          <p:spPr>
            <a:xfrm>
              <a:off x="9300082" y="1193714"/>
              <a:ext cx="264717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u="none">
                  <a:solidFill>
                    <a:schemeClr val="dk1"/>
                  </a:solidFill>
                  <a:latin typeface="Play"/>
                  <a:ea typeface="Play"/>
                  <a:cs typeface="Play"/>
                  <a:sym typeface="Play"/>
                </a:rPr>
                <a:t>Application Load Balancer</a:t>
              </a:r>
              <a:endParaRPr/>
            </a:p>
          </p:txBody>
        </p:sp>
        <p:grpSp>
          <p:nvGrpSpPr>
            <p:cNvPr id="779" name="Google Shape;779;p79"/>
            <p:cNvGrpSpPr/>
            <p:nvPr/>
          </p:nvGrpSpPr>
          <p:grpSpPr>
            <a:xfrm>
              <a:off x="7599165" y="1799357"/>
              <a:ext cx="2616970" cy="1046311"/>
              <a:chOff x="8953409" y="3190674"/>
              <a:chExt cx="2616970" cy="1046311"/>
            </a:xfrm>
          </p:grpSpPr>
          <p:pic>
            <p:nvPicPr>
              <p:cNvPr descr="Instance instance icon for the Amazon EC2 service." id="780" name="Google Shape;780;p79"/>
              <p:cNvPicPr preferRelativeResize="0"/>
              <p:nvPr/>
            </p:nvPicPr>
            <p:blipFill rotWithShape="1">
              <a:blip r:embed="rId6">
                <a:alphaModFix/>
              </a:blip>
              <a:srcRect b="0" l="0" r="0" t="0"/>
              <a:stretch/>
            </p:blipFill>
            <p:spPr>
              <a:xfrm>
                <a:off x="9387085" y="3270907"/>
                <a:ext cx="645053" cy="645053"/>
              </a:xfrm>
              <a:prstGeom prst="rect">
                <a:avLst/>
              </a:prstGeom>
              <a:noFill/>
              <a:ln>
                <a:noFill/>
              </a:ln>
            </p:spPr>
          </p:pic>
          <p:sp>
            <p:nvSpPr>
              <p:cNvPr id="773" name="Google Shape;773;p79"/>
              <p:cNvSpPr/>
              <p:nvPr/>
            </p:nvSpPr>
            <p:spPr>
              <a:xfrm>
                <a:off x="8960783" y="3199279"/>
                <a:ext cx="2609596" cy="1037706"/>
              </a:xfrm>
              <a:prstGeom prst="rect">
                <a:avLst/>
              </a:prstGeom>
              <a:noFill/>
              <a:ln cap="flat" cmpd="sng" w="15875">
                <a:solidFill>
                  <a:srgbClr val="ED71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pic>
            <p:nvPicPr>
              <p:cNvPr descr="Auto Scaling group icon." id="781" name="Google Shape;781;p79"/>
              <p:cNvPicPr preferRelativeResize="0"/>
              <p:nvPr/>
            </p:nvPicPr>
            <p:blipFill rotWithShape="1">
              <a:blip r:embed="rId7">
                <a:alphaModFix/>
              </a:blip>
              <a:srcRect b="0" l="0" r="0" t="0"/>
              <a:stretch/>
            </p:blipFill>
            <p:spPr>
              <a:xfrm>
                <a:off x="8953409" y="3190674"/>
                <a:ext cx="338554" cy="338554"/>
              </a:xfrm>
              <a:prstGeom prst="rect">
                <a:avLst/>
              </a:prstGeom>
              <a:noFill/>
              <a:ln>
                <a:noFill/>
              </a:ln>
            </p:spPr>
          </p:pic>
          <p:sp>
            <p:nvSpPr>
              <p:cNvPr id="782" name="Google Shape;782;p79"/>
              <p:cNvSpPr txBox="1"/>
              <p:nvPr/>
            </p:nvSpPr>
            <p:spPr>
              <a:xfrm>
                <a:off x="9266383" y="3867943"/>
                <a:ext cx="19983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Auto Scaling group</a:t>
                </a:r>
                <a:endParaRPr/>
              </a:p>
            </p:txBody>
          </p:sp>
          <p:pic>
            <p:nvPicPr>
              <p:cNvPr descr="Instance instance icon for the Amazon EC2 service." id="783" name="Google Shape;783;p79"/>
              <p:cNvPicPr preferRelativeResize="0"/>
              <p:nvPr/>
            </p:nvPicPr>
            <p:blipFill rotWithShape="1">
              <a:blip r:embed="rId6">
                <a:alphaModFix/>
              </a:blip>
              <a:srcRect b="0" l="0" r="0" t="0"/>
              <a:stretch/>
            </p:blipFill>
            <p:spPr>
              <a:xfrm>
                <a:off x="10859021" y="3270907"/>
                <a:ext cx="645053" cy="645053"/>
              </a:xfrm>
              <a:prstGeom prst="rect">
                <a:avLst/>
              </a:prstGeom>
              <a:noFill/>
              <a:ln>
                <a:noFill/>
              </a:ln>
            </p:spPr>
          </p:pic>
          <p:pic>
            <p:nvPicPr>
              <p:cNvPr descr="Instance instance icon for the Amazon EC2 service." id="784" name="Google Shape;784;p79"/>
              <p:cNvPicPr preferRelativeResize="0"/>
              <p:nvPr/>
            </p:nvPicPr>
            <p:blipFill rotWithShape="1">
              <a:blip r:embed="rId6">
                <a:alphaModFix/>
              </a:blip>
              <a:srcRect b="0" l="0" r="0" t="0"/>
              <a:stretch/>
            </p:blipFill>
            <p:spPr>
              <a:xfrm>
                <a:off x="10123053" y="3270907"/>
                <a:ext cx="645053" cy="645053"/>
              </a:xfrm>
              <a:prstGeom prst="rect">
                <a:avLst/>
              </a:prstGeom>
              <a:noFill/>
              <a:ln>
                <a:noFill/>
              </a:ln>
            </p:spPr>
          </p:pic>
        </p:grpSp>
        <p:cxnSp>
          <p:nvCxnSpPr>
            <p:cNvPr id="785" name="Google Shape;785;p79"/>
            <p:cNvCxnSpPr>
              <a:stCxn id="777" idx="2"/>
              <a:endCxn id="780" idx="0"/>
            </p:cNvCxnSpPr>
            <p:nvPr/>
          </p:nvCxnSpPr>
          <p:spPr>
            <a:xfrm flipH="1">
              <a:off x="8355435" y="1619240"/>
              <a:ext cx="735900" cy="260400"/>
            </a:xfrm>
            <a:prstGeom prst="straightConnector1">
              <a:avLst/>
            </a:prstGeom>
            <a:noFill/>
            <a:ln cap="flat" cmpd="sng" w="12700">
              <a:solidFill>
                <a:schemeClr val="dk1"/>
              </a:solidFill>
              <a:prstDash val="solid"/>
              <a:round/>
              <a:headEnd len="sm" w="sm" type="none"/>
              <a:tailEnd len="med" w="med" type="triangle"/>
            </a:ln>
          </p:spPr>
        </p:cxnSp>
        <p:cxnSp>
          <p:nvCxnSpPr>
            <p:cNvPr id="786" name="Google Shape;786;p79"/>
            <p:cNvCxnSpPr>
              <a:stCxn id="777" idx="2"/>
              <a:endCxn id="783" idx="0"/>
            </p:cNvCxnSpPr>
            <p:nvPr/>
          </p:nvCxnSpPr>
          <p:spPr>
            <a:xfrm>
              <a:off x="9091335" y="1619240"/>
              <a:ext cx="735900" cy="260400"/>
            </a:xfrm>
            <a:prstGeom prst="straightConnector1">
              <a:avLst/>
            </a:prstGeom>
            <a:noFill/>
            <a:ln cap="flat" cmpd="sng" w="12700">
              <a:solidFill>
                <a:schemeClr val="dk1"/>
              </a:solidFill>
              <a:prstDash val="solid"/>
              <a:round/>
              <a:headEnd len="sm" w="sm" type="none"/>
              <a:tailEnd len="med" w="med" type="triangle"/>
            </a:ln>
          </p:spPr>
        </p:cxnSp>
        <p:cxnSp>
          <p:nvCxnSpPr>
            <p:cNvPr id="787" name="Google Shape;787;p79"/>
            <p:cNvCxnSpPr>
              <a:stCxn id="777" idx="2"/>
              <a:endCxn id="784" idx="0"/>
            </p:cNvCxnSpPr>
            <p:nvPr/>
          </p:nvCxnSpPr>
          <p:spPr>
            <a:xfrm>
              <a:off x="9091335" y="1619240"/>
              <a:ext cx="0" cy="260400"/>
            </a:xfrm>
            <a:prstGeom prst="straightConnector1">
              <a:avLst/>
            </a:prstGeom>
            <a:noFill/>
            <a:ln cap="flat" cmpd="sng" w="12700">
              <a:solidFill>
                <a:schemeClr val="dk1"/>
              </a:solidFill>
              <a:prstDash val="solid"/>
              <a:round/>
              <a:headEnd len="sm" w="sm" type="none"/>
              <a:tailEnd len="med" w="med" type="triangle"/>
            </a:ln>
          </p:spPr>
        </p:cxnSp>
        <p:sp>
          <p:nvSpPr>
            <p:cNvPr id="788" name="Google Shape;788;p79"/>
            <p:cNvSpPr txBox="1"/>
            <p:nvPr/>
          </p:nvSpPr>
          <p:spPr>
            <a:xfrm>
              <a:off x="6153591" y="2597181"/>
              <a:ext cx="122344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Stack 1</a:t>
              </a:r>
              <a:endParaRPr/>
            </a:p>
          </p:txBody>
        </p:sp>
        <p:pic>
          <p:nvPicPr>
            <p:cNvPr descr="Stack resource icon for the AWS CloudFormation service." id="789" name="Google Shape;789;p79"/>
            <p:cNvPicPr preferRelativeResize="0"/>
            <p:nvPr/>
          </p:nvPicPr>
          <p:blipFill rotWithShape="1">
            <a:blip r:embed="rId4">
              <a:alphaModFix/>
            </a:blip>
            <a:srcRect b="0" l="0" r="0" t="0"/>
            <a:stretch/>
          </p:blipFill>
          <p:spPr>
            <a:xfrm>
              <a:off x="6399552" y="3640352"/>
              <a:ext cx="731520" cy="731520"/>
            </a:xfrm>
            <a:prstGeom prst="rect">
              <a:avLst/>
            </a:prstGeom>
            <a:noFill/>
            <a:ln>
              <a:noFill/>
            </a:ln>
          </p:spPr>
        </p:pic>
        <p:pic>
          <p:nvPicPr>
            <p:cNvPr descr="Application Load Balancer resource icon for the Elastic Load Balancing service." id="790" name="Google Shape;790;p79"/>
            <p:cNvPicPr preferRelativeResize="0"/>
            <p:nvPr/>
          </p:nvPicPr>
          <p:blipFill rotWithShape="1">
            <a:blip r:embed="rId5">
              <a:alphaModFix/>
            </a:blip>
            <a:srcRect b="0" l="0" r="0" t="0"/>
            <a:stretch/>
          </p:blipFill>
          <p:spPr>
            <a:xfrm>
              <a:off x="8862735" y="2917432"/>
              <a:ext cx="457200" cy="457200"/>
            </a:xfrm>
            <a:prstGeom prst="rect">
              <a:avLst/>
            </a:prstGeom>
            <a:noFill/>
            <a:ln>
              <a:noFill/>
            </a:ln>
          </p:spPr>
        </p:pic>
        <p:sp>
          <p:nvSpPr>
            <p:cNvPr id="791" name="Google Shape;791;p79"/>
            <p:cNvSpPr txBox="1"/>
            <p:nvPr/>
          </p:nvSpPr>
          <p:spPr>
            <a:xfrm>
              <a:off x="9300082" y="2949106"/>
              <a:ext cx="264717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u="none">
                  <a:solidFill>
                    <a:schemeClr val="dk1"/>
                  </a:solidFill>
                  <a:latin typeface="Play"/>
                  <a:ea typeface="Play"/>
                  <a:cs typeface="Play"/>
                  <a:sym typeface="Play"/>
                </a:rPr>
                <a:t>Application Load Balancer</a:t>
              </a:r>
              <a:endParaRPr/>
            </a:p>
          </p:txBody>
        </p:sp>
        <p:grpSp>
          <p:nvGrpSpPr>
            <p:cNvPr id="792" name="Google Shape;792;p79"/>
            <p:cNvGrpSpPr/>
            <p:nvPr/>
          </p:nvGrpSpPr>
          <p:grpSpPr>
            <a:xfrm>
              <a:off x="7599165" y="3554749"/>
              <a:ext cx="2616970" cy="1046311"/>
              <a:chOff x="8953409" y="3190674"/>
              <a:chExt cx="2616970" cy="1046311"/>
            </a:xfrm>
          </p:grpSpPr>
          <p:pic>
            <p:nvPicPr>
              <p:cNvPr descr="Instance instance icon for the Amazon EC2 service." id="793" name="Google Shape;793;p79"/>
              <p:cNvPicPr preferRelativeResize="0"/>
              <p:nvPr/>
            </p:nvPicPr>
            <p:blipFill rotWithShape="1">
              <a:blip r:embed="rId6">
                <a:alphaModFix/>
              </a:blip>
              <a:srcRect b="0" l="0" r="0" t="0"/>
              <a:stretch/>
            </p:blipFill>
            <p:spPr>
              <a:xfrm>
                <a:off x="9387085" y="3270907"/>
                <a:ext cx="645053" cy="645053"/>
              </a:xfrm>
              <a:prstGeom prst="rect">
                <a:avLst/>
              </a:prstGeom>
              <a:noFill/>
              <a:ln>
                <a:noFill/>
              </a:ln>
            </p:spPr>
          </p:pic>
          <p:sp>
            <p:nvSpPr>
              <p:cNvPr id="767" name="Google Shape;767;p79"/>
              <p:cNvSpPr/>
              <p:nvPr/>
            </p:nvSpPr>
            <p:spPr>
              <a:xfrm>
                <a:off x="8960783" y="3199279"/>
                <a:ext cx="2609596" cy="1037706"/>
              </a:xfrm>
              <a:prstGeom prst="rect">
                <a:avLst/>
              </a:prstGeom>
              <a:noFill/>
              <a:ln cap="flat" cmpd="sng" w="15875">
                <a:solidFill>
                  <a:srgbClr val="ED71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pic>
            <p:nvPicPr>
              <p:cNvPr descr="Auto Scaling group icon." id="794" name="Google Shape;794;p79"/>
              <p:cNvPicPr preferRelativeResize="0"/>
              <p:nvPr/>
            </p:nvPicPr>
            <p:blipFill rotWithShape="1">
              <a:blip r:embed="rId7">
                <a:alphaModFix/>
              </a:blip>
              <a:srcRect b="0" l="0" r="0" t="0"/>
              <a:stretch/>
            </p:blipFill>
            <p:spPr>
              <a:xfrm>
                <a:off x="8953409" y="3190674"/>
                <a:ext cx="338554" cy="338554"/>
              </a:xfrm>
              <a:prstGeom prst="rect">
                <a:avLst/>
              </a:prstGeom>
              <a:noFill/>
              <a:ln>
                <a:noFill/>
              </a:ln>
            </p:spPr>
          </p:pic>
          <p:sp>
            <p:nvSpPr>
              <p:cNvPr id="795" name="Google Shape;795;p79"/>
              <p:cNvSpPr txBox="1"/>
              <p:nvPr/>
            </p:nvSpPr>
            <p:spPr>
              <a:xfrm>
                <a:off x="9266383" y="3867943"/>
                <a:ext cx="19983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Auto Scaling group</a:t>
                </a:r>
                <a:endParaRPr/>
              </a:p>
            </p:txBody>
          </p:sp>
          <p:pic>
            <p:nvPicPr>
              <p:cNvPr descr="Instance instance icon for the Amazon EC2 service." id="796" name="Google Shape;796;p79"/>
              <p:cNvPicPr preferRelativeResize="0"/>
              <p:nvPr/>
            </p:nvPicPr>
            <p:blipFill rotWithShape="1">
              <a:blip r:embed="rId6">
                <a:alphaModFix/>
              </a:blip>
              <a:srcRect b="0" l="0" r="0" t="0"/>
              <a:stretch/>
            </p:blipFill>
            <p:spPr>
              <a:xfrm>
                <a:off x="10859021" y="3270907"/>
                <a:ext cx="645053" cy="645053"/>
              </a:xfrm>
              <a:prstGeom prst="rect">
                <a:avLst/>
              </a:prstGeom>
              <a:noFill/>
              <a:ln>
                <a:noFill/>
              </a:ln>
            </p:spPr>
          </p:pic>
          <p:pic>
            <p:nvPicPr>
              <p:cNvPr descr="Instance instance icon for the Amazon EC2 service." id="797" name="Google Shape;797;p79"/>
              <p:cNvPicPr preferRelativeResize="0"/>
              <p:nvPr/>
            </p:nvPicPr>
            <p:blipFill rotWithShape="1">
              <a:blip r:embed="rId6">
                <a:alphaModFix/>
              </a:blip>
              <a:srcRect b="0" l="0" r="0" t="0"/>
              <a:stretch/>
            </p:blipFill>
            <p:spPr>
              <a:xfrm>
                <a:off x="10123053" y="3270907"/>
                <a:ext cx="645053" cy="645053"/>
              </a:xfrm>
              <a:prstGeom prst="rect">
                <a:avLst/>
              </a:prstGeom>
              <a:noFill/>
              <a:ln>
                <a:noFill/>
              </a:ln>
            </p:spPr>
          </p:pic>
        </p:grpSp>
        <p:cxnSp>
          <p:nvCxnSpPr>
            <p:cNvPr id="798" name="Google Shape;798;p79"/>
            <p:cNvCxnSpPr>
              <a:stCxn id="790" idx="2"/>
              <a:endCxn id="793" idx="0"/>
            </p:cNvCxnSpPr>
            <p:nvPr/>
          </p:nvCxnSpPr>
          <p:spPr>
            <a:xfrm flipH="1">
              <a:off x="8355435" y="3374632"/>
              <a:ext cx="735900" cy="260400"/>
            </a:xfrm>
            <a:prstGeom prst="straightConnector1">
              <a:avLst/>
            </a:prstGeom>
            <a:noFill/>
            <a:ln cap="flat" cmpd="sng" w="12700">
              <a:solidFill>
                <a:schemeClr val="dk1"/>
              </a:solidFill>
              <a:prstDash val="solid"/>
              <a:round/>
              <a:headEnd len="sm" w="sm" type="none"/>
              <a:tailEnd len="med" w="med" type="triangle"/>
            </a:ln>
          </p:spPr>
        </p:cxnSp>
        <p:cxnSp>
          <p:nvCxnSpPr>
            <p:cNvPr id="799" name="Google Shape;799;p79"/>
            <p:cNvCxnSpPr>
              <a:stCxn id="790" idx="2"/>
              <a:endCxn id="796" idx="0"/>
            </p:cNvCxnSpPr>
            <p:nvPr/>
          </p:nvCxnSpPr>
          <p:spPr>
            <a:xfrm>
              <a:off x="9091335" y="3374632"/>
              <a:ext cx="735900" cy="260400"/>
            </a:xfrm>
            <a:prstGeom prst="straightConnector1">
              <a:avLst/>
            </a:prstGeom>
            <a:noFill/>
            <a:ln cap="flat" cmpd="sng" w="12700">
              <a:solidFill>
                <a:schemeClr val="dk1"/>
              </a:solidFill>
              <a:prstDash val="solid"/>
              <a:round/>
              <a:headEnd len="sm" w="sm" type="none"/>
              <a:tailEnd len="med" w="med" type="triangle"/>
            </a:ln>
          </p:spPr>
        </p:cxnSp>
        <p:cxnSp>
          <p:nvCxnSpPr>
            <p:cNvPr id="800" name="Google Shape;800;p79"/>
            <p:cNvCxnSpPr>
              <a:stCxn id="790" idx="2"/>
              <a:endCxn id="797" idx="0"/>
            </p:cNvCxnSpPr>
            <p:nvPr/>
          </p:nvCxnSpPr>
          <p:spPr>
            <a:xfrm>
              <a:off x="9091335" y="3374632"/>
              <a:ext cx="0" cy="260400"/>
            </a:xfrm>
            <a:prstGeom prst="straightConnector1">
              <a:avLst/>
            </a:prstGeom>
            <a:noFill/>
            <a:ln cap="flat" cmpd="sng" w="12700">
              <a:solidFill>
                <a:schemeClr val="dk1"/>
              </a:solidFill>
              <a:prstDash val="solid"/>
              <a:round/>
              <a:headEnd len="sm" w="sm" type="none"/>
              <a:tailEnd len="med" w="med" type="triangle"/>
            </a:ln>
          </p:spPr>
        </p:cxnSp>
        <p:sp>
          <p:nvSpPr>
            <p:cNvPr id="801" name="Google Shape;801;p79"/>
            <p:cNvSpPr txBox="1"/>
            <p:nvPr/>
          </p:nvSpPr>
          <p:spPr>
            <a:xfrm>
              <a:off x="6153591" y="4352573"/>
              <a:ext cx="122344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Stack 2</a:t>
              </a:r>
              <a:endParaRPr/>
            </a:p>
          </p:txBody>
        </p:sp>
        <p:pic>
          <p:nvPicPr>
            <p:cNvPr descr="Stack resource icon for the AWS CloudFormation service." id="802" name="Google Shape;802;p79"/>
            <p:cNvPicPr preferRelativeResize="0"/>
            <p:nvPr/>
          </p:nvPicPr>
          <p:blipFill rotWithShape="1">
            <a:blip r:embed="rId4">
              <a:alphaModFix/>
            </a:blip>
            <a:srcRect b="0" l="0" r="0" t="0"/>
            <a:stretch/>
          </p:blipFill>
          <p:spPr>
            <a:xfrm>
              <a:off x="6399552" y="5395745"/>
              <a:ext cx="731520" cy="731520"/>
            </a:xfrm>
            <a:prstGeom prst="rect">
              <a:avLst/>
            </a:prstGeom>
            <a:noFill/>
            <a:ln>
              <a:noFill/>
            </a:ln>
          </p:spPr>
        </p:pic>
        <p:pic>
          <p:nvPicPr>
            <p:cNvPr descr="Application Load Balancer resource icon for the Elastic Load Balancing service." id="803" name="Google Shape;803;p79"/>
            <p:cNvPicPr preferRelativeResize="0"/>
            <p:nvPr/>
          </p:nvPicPr>
          <p:blipFill rotWithShape="1">
            <a:blip r:embed="rId5">
              <a:alphaModFix/>
            </a:blip>
            <a:srcRect b="0" l="0" r="0" t="0"/>
            <a:stretch/>
          </p:blipFill>
          <p:spPr>
            <a:xfrm>
              <a:off x="8862735" y="4672825"/>
              <a:ext cx="457200" cy="457200"/>
            </a:xfrm>
            <a:prstGeom prst="rect">
              <a:avLst/>
            </a:prstGeom>
            <a:noFill/>
            <a:ln>
              <a:noFill/>
            </a:ln>
          </p:spPr>
        </p:pic>
        <p:sp>
          <p:nvSpPr>
            <p:cNvPr id="804" name="Google Shape;804;p79"/>
            <p:cNvSpPr txBox="1"/>
            <p:nvPr/>
          </p:nvSpPr>
          <p:spPr>
            <a:xfrm>
              <a:off x="9300082" y="4704499"/>
              <a:ext cx="264717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u="none">
                  <a:solidFill>
                    <a:schemeClr val="dk1"/>
                  </a:solidFill>
                  <a:latin typeface="Play"/>
                  <a:ea typeface="Play"/>
                  <a:cs typeface="Play"/>
                  <a:sym typeface="Play"/>
                </a:rPr>
                <a:t>Application Load Balancer</a:t>
              </a:r>
              <a:endParaRPr/>
            </a:p>
          </p:txBody>
        </p:sp>
        <p:grpSp>
          <p:nvGrpSpPr>
            <p:cNvPr id="805" name="Google Shape;805;p79"/>
            <p:cNvGrpSpPr/>
            <p:nvPr/>
          </p:nvGrpSpPr>
          <p:grpSpPr>
            <a:xfrm>
              <a:off x="7599165" y="5310142"/>
              <a:ext cx="2616970" cy="1046311"/>
              <a:chOff x="8953409" y="3190674"/>
              <a:chExt cx="2616970" cy="1046311"/>
            </a:xfrm>
          </p:grpSpPr>
          <p:pic>
            <p:nvPicPr>
              <p:cNvPr descr="Instance instance icon for the Amazon EC2 service." id="806" name="Google Shape;806;p79"/>
              <p:cNvPicPr preferRelativeResize="0"/>
              <p:nvPr/>
            </p:nvPicPr>
            <p:blipFill rotWithShape="1">
              <a:blip r:embed="rId6">
                <a:alphaModFix/>
              </a:blip>
              <a:srcRect b="0" l="0" r="0" t="0"/>
              <a:stretch/>
            </p:blipFill>
            <p:spPr>
              <a:xfrm>
                <a:off x="9387085" y="3270907"/>
                <a:ext cx="645053" cy="645053"/>
              </a:xfrm>
              <a:prstGeom prst="rect">
                <a:avLst/>
              </a:prstGeom>
              <a:noFill/>
              <a:ln>
                <a:noFill/>
              </a:ln>
            </p:spPr>
          </p:pic>
          <p:sp>
            <p:nvSpPr>
              <p:cNvPr id="769" name="Google Shape;769;p79"/>
              <p:cNvSpPr/>
              <p:nvPr/>
            </p:nvSpPr>
            <p:spPr>
              <a:xfrm>
                <a:off x="8960783" y="3199279"/>
                <a:ext cx="2609596" cy="1037706"/>
              </a:xfrm>
              <a:prstGeom prst="rect">
                <a:avLst/>
              </a:prstGeom>
              <a:noFill/>
              <a:ln cap="flat" cmpd="sng" w="15875">
                <a:solidFill>
                  <a:srgbClr val="ED71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pic>
            <p:nvPicPr>
              <p:cNvPr descr="Auto Scaling group icon." id="807" name="Google Shape;807;p79"/>
              <p:cNvPicPr preferRelativeResize="0"/>
              <p:nvPr/>
            </p:nvPicPr>
            <p:blipFill rotWithShape="1">
              <a:blip r:embed="rId7">
                <a:alphaModFix/>
              </a:blip>
              <a:srcRect b="0" l="0" r="0" t="0"/>
              <a:stretch/>
            </p:blipFill>
            <p:spPr>
              <a:xfrm>
                <a:off x="8953409" y="3190674"/>
                <a:ext cx="338554" cy="338554"/>
              </a:xfrm>
              <a:prstGeom prst="rect">
                <a:avLst/>
              </a:prstGeom>
              <a:noFill/>
              <a:ln>
                <a:noFill/>
              </a:ln>
            </p:spPr>
          </p:pic>
          <p:sp>
            <p:nvSpPr>
              <p:cNvPr id="808" name="Google Shape;808;p79"/>
              <p:cNvSpPr txBox="1"/>
              <p:nvPr/>
            </p:nvSpPr>
            <p:spPr>
              <a:xfrm>
                <a:off x="9266383" y="3867943"/>
                <a:ext cx="19983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Auto Scaling group</a:t>
                </a:r>
                <a:endParaRPr/>
              </a:p>
            </p:txBody>
          </p:sp>
          <p:pic>
            <p:nvPicPr>
              <p:cNvPr descr="Instance instance icon for the Amazon EC2 service." id="809" name="Google Shape;809;p79"/>
              <p:cNvPicPr preferRelativeResize="0"/>
              <p:nvPr/>
            </p:nvPicPr>
            <p:blipFill rotWithShape="1">
              <a:blip r:embed="rId6">
                <a:alphaModFix/>
              </a:blip>
              <a:srcRect b="0" l="0" r="0" t="0"/>
              <a:stretch/>
            </p:blipFill>
            <p:spPr>
              <a:xfrm>
                <a:off x="10859021" y="3270907"/>
                <a:ext cx="645053" cy="645053"/>
              </a:xfrm>
              <a:prstGeom prst="rect">
                <a:avLst/>
              </a:prstGeom>
              <a:noFill/>
              <a:ln>
                <a:noFill/>
              </a:ln>
            </p:spPr>
          </p:pic>
          <p:pic>
            <p:nvPicPr>
              <p:cNvPr descr="Instance instance icon for the Amazon EC2 service." id="810" name="Google Shape;810;p79"/>
              <p:cNvPicPr preferRelativeResize="0"/>
              <p:nvPr/>
            </p:nvPicPr>
            <p:blipFill rotWithShape="1">
              <a:blip r:embed="rId6">
                <a:alphaModFix/>
              </a:blip>
              <a:srcRect b="0" l="0" r="0" t="0"/>
              <a:stretch/>
            </p:blipFill>
            <p:spPr>
              <a:xfrm>
                <a:off x="10123053" y="3270907"/>
                <a:ext cx="645053" cy="645053"/>
              </a:xfrm>
              <a:prstGeom prst="rect">
                <a:avLst/>
              </a:prstGeom>
              <a:noFill/>
              <a:ln>
                <a:noFill/>
              </a:ln>
            </p:spPr>
          </p:pic>
        </p:grpSp>
        <p:cxnSp>
          <p:nvCxnSpPr>
            <p:cNvPr id="811" name="Google Shape;811;p79"/>
            <p:cNvCxnSpPr>
              <a:stCxn id="803" idx="2"/>
              <a:endCxn id="806" idx="0"/>
            </p:cNvCxnSpPr>
            <p:nvPr/>
          </p:nvCxnSpPr>
          <p:spPr>
            <a:xfrm flipH="1">
              <a:off x="8355435" y="5130025"/>
              <a:ext cx="735900" cy="260400"/>
            </a:xfrm>
            <a:prstGeom prst="straightConnector1">
              <a:avLst/>
            </a:prstGeom>
            <a:noFill/>
            <a:ln cap="flat" cmpd="sng" w="12700">
              <a:solidFill>
                <a:schemeClr val="dk1"/>
              </a:solidFill>
              <a:prstDash val="solid"/>
              <a:round/>
              <a:headEnd len="sm" w="sm" type="none"/>
              <a:tailEnd len="med" w="med" type="triangle"/>
            </a:ln>
          </p:spPr>
        </p:cxnSp>
        <p:cxnSp>
          <p:nvCxnSpPr>
            <p:cNvPr id="812" name="Google Shape;812;p79"/>
            <p:cNvCxnSpPr>
              <a:stCxn id="803" idx="2"/>
              <a:endCxn id="809" idx="0"/>
            </p:cNvCxnSpPr>
            <p:nvPr/>
          </p:nvCxnSpPr>
          <p:spPr>
            <a:xfrm>
              <a:off x="9091335" y="5130025"/>
              <a:ext cx="735900" cy="260400"/>
            </a:xfrm>
            <a:prstGeom prst="straightConnector1">
              <a:avLst/>
            </a:prstGeom>
            <a:noFill/>
            <a:ln cap="flat" cmpd="sng" w="12700">
              <a:solidFill>
                <a:schemeClr val="dk1"/>
              </a:solidFill>
              <a:prstDash val="solid"/>
              <a:round/>
              <a:headEnd len="sm" w="sm" type="none"/>
              <a:tailEnd len="med" w="med" type="triangle"/>
            </a:ln>
          </p:spPr>
        </p:cxnSp>
        <p:cxnSp>
          <p:nvCxnSpPr>
            <p:cNvPr id="813" name="Google Shape;813;p79"/>
            <p:cNvCxnSpPr>
              <a:stCxn id="803" idx="2"/>
              <a:endCxn id="810" idx="0"/>
            </p:cNvCxnSpPr>
            <p:nvPr/>
          </p:nvCxnSpPr>
          <p:spPr>
            <a:xfrm>
              <a:off x="9091335" y="5130025"/>
              <a:ext cx="0" cy="260400"/>
            </a:xfrm>
            <a:prstGeom prst="straightConnector1">
              <a:avLst/>
            </a:prstGeom>
            <a:noFill/>
            <a:ln cap="flat" cmpd="sng" w="12700">
              <a:solidFill>
                <a:schemeClr val="dk1"/>
              </a:solidFill>
              <a:prstDash val="solid"/>
              <a:round/>
              <a:headEnd len="sm" w="sm" type="none"/>
              <a:tailEnd len="med" w="med" type="triangle"/>
            </a:ln>
          </p:spPr>
        </p:cxnSp>
        <p:sp>
          <p:nvSpPr>
            <p:cNvPr id="814" name="Google Shape;814;p79"/>
            <p:cNvSpPr txBox="1"/>
            <p:nvPr/>
          </p:nvSpPr>
          <p:spPr>
            <a:xfrm>
              <a:off x="6153591" y="6107966"/>
              <a:ext cx="122344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Stack 3</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20" name="Google Shape;820;p8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CloudFormation</a:t>
            </a:r>
            <a:endParaRPr/>
          </a:p>
        </p:txBody>
      </p:sp>
      <p:pic>
        <p:nvPicPr>
          <p:cNvPr id="821" name="Google Shape;821;p80"/>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822" name="Google Shape;822;p80"/>
          <p:cNvSpPr txBox="1"/>
          <p:nvPr>
            <p:ph idx="1" type="body"/>
          </p:nvPr>
        </p:nvSpPr>
        <p:spPr>
          <a:xfrm>
            <a:off x="265870" y="4509757"/>
            <a:ext cx="2817885" cy="41870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CloudFormation</a:t>
            </a:r>
            <a:endParaRPr/>
          </a:p>
        </p:txBody>
      </p:sp>
      <p:sp>
        <p:nvSpPr>
          <p:cNvPr id="823" name="Google Shape;823;p80"/>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fontScale="92500" lnSpcReduction="10000"/>
          </a:bodyPr>
          <a:lstStyle/>
          <a:p>
            <a:pPr indent="-228600" lvl="0" marL="228600" rtl="0" algn="l">
              <a:lnSpc>
                <a:spcPct val="100000"/>
              </a:lnSpc>
              <a:spcBef>
                <a:spcPts val="0"/>
              </a:spcBef>
              <a:spcAft>
                <a:spcPts val="0"/>
              </a:spcAft>
              <a:buClr>
                <a:srgbClr val="232F3E"/>
              </a:buClr>
              <a:buSzPct val="100000"/>
              <a:buChar char="•"/>
            </a:pPr>
            <a:r>
              <a:rPr lang="en-US"/>
              <a:t>Provides a simplified way to model, create, and manage a collection of AWS resources</a:t>
            </a:r>
            <a:endParaRPr/>
          </a:p>
          <a:p>
            <a:pPr indent="-228600" lvl="1" marL="457200" rtl="0" algn="l">
              <a:lnSpc>
                <a:spcPct val="100000"/>
              </a:lnSpc>
              <a:spcBef>
                <a:spcPts val="1200"/>
              </a:spcBef>
              <a:spcAft>
                <a:spcPts val="0"/>
              </a:spcAft>
              <a:buClr>
                <a:srgbClr val="232F3E"/>
              </a:buClr>
              <a:buSzPct val="100000"/>
              <a:buChar char="•"/>
            </a:pPr>
            <a:r>
              <a:rPr lang="en-US"/>
              <a:t>A collection of resources is called a CloudFormation stack.</a:t>
            </a:r>
            <a:endParaRPr/>
          </a:p>
          <a:p>
            <a:pPr indent="-228600" lvl="1" marL="457200" rtl="0" algn="l">
              <a:lnSpc>
                <a:spcPct val="100000"/>
              </a:lnSpc>
              <a:spcBef>
                <a:spcPts val="1200"/>
              </a:spcBef>
              <a:spcAft>
                <a:spcPts val="0"/>
              </a:spcAft>
              <a:buClr>
                <a:srgbClr val="232F3E"/>
              </a:buClr>
              <a:buSzPct val="100000"/>
              <a:buChar char="•"/>
            </a:pPr>
            <a:r>
              <a:rPr lang="en-US"/>
              <a:t>There is no extra charge (pay for only the resources that you create).</a:t>
            </a:r>
            <a:endParaRPr/>
          </a:p>
          <a:p>
            <a:pPr indent="-228600" lvl="0" marL="228600" rtl="0" algn="l">
              <a:lnSpc>
                <a:spcPct val="100000"/>
              </a:lnSpc>
              <a:spcBef>
                <a:spcPts val="1200"/>
              </a:spcBef>
              <a:spcAft>
                <a:spcPts val="0"/>
              </a:spcAft>
              <a:buClr>
                <a:srgbClr val="232F3E"/>
              </a:buClr>
              <a:buSzPct val="100000"/>
              <a:buChar char="•"/>
            </a:pPr>
            <a:r>
              <a:rPr lang="en-US"/>
              <a:t>Can create, update, and delete stacks</a:t>
            </a:r>
            <a:endParaRPr/>
          </a:p>
          <a:p>
            <a:pPr indent="-228600" lvl="0" marL="228600" rtl="0" algn="l">
              <a:lnSpc>
                <a:spcPct val="100000"/>
              </a:lnSpc>
              <a:spcBef>
                <a:spcPts val="1200"/>
              </a:spcBef>
              <a:spcAft>
                <a:spcPts val="0"/>
              </a:spcAft>
              <a:buClr>
                <a:srgbClr val="232F3E"/>
              </a:buClr>
              <a:buSzPct val="100000"/>
              <a:buChar char="•"/>
            </a:pPr>
            <a:r>
              <a:rPr lang="en-US"/>
              <a:t>Enables orderly and predictable provisioning and updating of resources</a:t>
            </a:r>
            <a:endParaRPr/>
          </a:p>
          <a:p>
            <a:pPr indent="-228600" lvl="0" marL="228600" rtl="0" algn="l">
              <a:lnSpc>
                <a:spcPct val="100000"/>
              </a:lnSpc>
              <a:spcBef>
                <a:spcPts val="1200"/>
              </a:spcBef>
              <a:spcAft>
                <a:spcPts val="0"/>
              </a:spcAft>
              <a:buClr>
                <a:srgbClr val="232F3E"/>
              </a:buClr>
              <a:buSzPct val="100000"/>
              <a:buChar char="•"/>
            </a:pPr>
            <a:r>
              <a:rPr lang="en-US"/>
              <a:t>Enables version control of AWS resource deployments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29" name="Google Shape;829;p8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IaC services that use CloudFormation</a:t>
            </a:r>
            <a:endParaRPr/>
          </a:p>
        </p:txBody>
      </p:sp>
      <p:pic>
        <p:nvPicPr>
          <p:cNvPr id="830" name="Google Shape;830;p81"/>
          <p:cNvPicPr preferRelativeResize="0"/>
          <p:nvPr/>
        </p:nvPicPr>
        <p:blipFill rotWithShape="1">
          <a:blip r:embed="rId3">
            <a:alphaModFix/>
          </a:blip>
          <a:srcRect b="0" l="0" r="0" t="0"/>
          <a:stretch/>
        </p:blipFill>
        <p:spPr>
          <a:xfrm>
            <a:off x="898708" y="1257300"/>
            <a:ext cx="914400" cy="914400"/>
          </a:xfrm>
          <a:prstGeom prst="rect">
            <a:avLst/>
          </a:prstGeom>
          <a:noFill/>
          <a:ln>
            <a:noFill/>
          </a:ln>
        </p:spPr>
      </p:pic>
      <p:sp>
        <p:nvSpPr>
          <p:cNvPr id="831" name="Google Shape;831;p81"/>
          <p:cNvSpPr txBox="1"/>
          <p:nvPr/>
        </p:nvSpPr>
        <p:spPr>
          <a:xfrm>
            <a:off x="258629" y="2283502"/>
            <a:ext cx="2194560" cy="77123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Play"/>
              <a:buNone/>
            </a:pPr>
            <a:r>
              <a:rPr b="0" lang="en-US" sz="1600">
                <a:solidFill>
                  <a:schemeClr val="lt1"/>
                </a:solidFill>
                <a:latin typeface="Play"/>
                <a:ea typeface="Play"/>
                <a:cs typeface="Play"/>
                <a:sym typeface="Play"/>
              </a:rPr>
              <a:t>AWS Elastic Beanstalk</a:t>
            </a:r>
            <a:endParaRPr/>
          </a:p>
        </p:txBody>
      </p:sp>
      <p:sp>
        <p:nvSpPr>
          <p:cNvPr id="832" name="Google Shape;832;p81"/>
          <p:cNvSpPr txBox="1"/>
          <p:nvPr/>
        </p:nvSpPr>
        <p:spPr>
          <a:xfrm>
            <a:off x="228272" y="3100650"/>
            <a:ext cx="2255274" cy="1858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Play"/>
              <a:buNone/>
            </a:pPr>
            <a:r>
              <a:rPr lang="en-US" sz="1600">
                <a:solidFill>
                  <a:srgbClr val="232F3E"/>
                </a:solidFill>
                <a:latin typeface="Play"/>
                <a:ea typeface="Play"/>
                <a:cs typeface="Play"/>
                <a:sym typeface="Play"/>
              </a:rPr>
              <a:t>A fully managed service that automatically launches an AWS environment with your uploaded application code</a:t>
            </a:r>
            <a:endParaRPr/>
          </a:p>
        </p:txBody>
      </p:sp>
      <p:cxnSp>
        <p:nvCxnSpPr>
          <p:cNvPr id="833" name="Google Shape;833;p81"/>
          <p:cNvCxnSpPr>
            <a:stCxn id="834" idx="1"/>
            <a:endCxn id="832" idx="2"/>
          </p:cNvCxnSpPr>
          <p:nvPr/>
        </p:nvCxnSpPr>
        <p:spPr>
          <a:xfrm rot="10800000">
            <a:off x="1355869" y="4959257"/>
            <a:ext cx="4287900" cy="718500"/>
          </a:xfrm>
          <a:prstGeom prst="bentConnector2">
            <a:avLst/>
          </a:prstGeom>
          <a:noFill/>
          <a:ln cap="flat" cmpd="sng" w="19050">
            <a:solidFill>
              <a:schemeClr val="dk1"/>
            </a:solidFill>
            <a:prstDash val="solid"/>
            <a:round/>
            <a:headEnd len="sm" w="sm" type="none"/>
            <a:tailEnd len="med" w="med" type="triangle"/>
          </a:ln>
        </p:spPr>
      </p:cxnSp>
      <p:pic>
        <p:nvPicPr>
          <p:cNvPr id="835" name="Google Shape;835;p81"/>
          <p:cNvPicPr preferRelativeResize="0"/>
          <p:nvPr>
            <p:ph idx="2" type="pic"/>
          </p:nvPr>
        </p:nvPicPr>
        <p:blipFill rotWithShape="1">
          <a:blip r:embed="rId4">
            <a:alphaModFix/>
          </a:blip>
          <a:srcRect b="0" l="17875" r="17874" t="0"/>
          <a:stretch/>
        </p:blipFill>
        <p:spPr>
          <a:xfrm>
            <a:off x="3200059" y="1165860"/>
            <a:ext cx="1097280" cy="1097280"/>
          </a:xfrm>
          <a:prstGeom prst="rect">
            <a:avLst/>
          </a:prstGeom>
          <a:noFill/>
          <a:ln>
            <a:noFill/>
          </a:ln>
        </p:spPr>
      </p:pic>
      <p:sp>
        <p:nvSpPr>
          <p:cNvPr id="836" name="Google Shape;836;p81"/>
          <p:cNvSpPr txBox="1"/>
          <p:nvPr>
            <p:ph idx="1" type="body"/>
          </p:nvPr>
        </p:nvSpPr>
        <p:spPr>
          <a:xfrm>
            <a:off x="2622028" y="2283502"/>
            <a:ext cx="2194560" cy="77123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sz="1600"/>
              <a:t>AWS Quick Starts</a:t>
            </a:r>
            <a:endParaRPr/>
          </a:p>
        </p:txBody>
      </p:sp>
      <p:sp>
        <p:nvSpPr>
          <p:cNvPr id="837" name="Google Shape;837;p81"/>
          <p:cNvSpPr txBox="1"/>
          <p:nvPr>
            <p:ph idx="3" type="body"/>
          </p:nvPr>
        </p:nvSpPr>
        <p:spPr>
          <a:xfrm>
            <a:off x="2644796" y="3100650"/>
            <a:ext cx="2194560" cy="106414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1600"/>
              <a:buNone/>
            </a:pPr>
            <a:r>
              <a:rPr lang="en-US" sz="1600"/>
              <a:t>Automated reference architectures based on CloudFormation templates</a:t>
            </a:r>
            <a:endParaRPr/>
          </a:p>
        </p:txBody>
      </p:sp>
      <p:cxnSp>
        <p:nvCxnSpPr>
          <p:cNvPr id="838" name="Google Shape;838;p81"/>
          <p:cNvCxnSpPr/>
          <p:nvPr/>
        </p:nvCxnSpPr>
        <p:spPr>
          <a:xfrm rot="10800000">
            <a:off x="3742070" y="4154225"/>
            <a:ext cx="1901700" cy="1512900"/>
          </a:xfrm>
          <a:prstGeom prst="bentConnector2">
            <a:avLst/>
          </a:prstGeom>
          <a:noFill/>
          <a:ln cap="flat" cmpd="sng" w="19050">
            <a:solidFill>
              <a:schemeClr val="dk1"/>
            </a:solidFill>
            <a:prstDash val="solid"/>
            <a:round/>
            <a:headEnd len="sm" w="sm" type="none"/>
            <a:tailEnd len="med" w="med" type="triangle"/>
          </a:ln>
        </p:spPr>
      </p:cxnSp>
      <p:pic>
        <p:nvPicPr>
          <p:cNvPr id="839" name="Google Shape;839;p81"/>
          <p:cNvPicPr preferRelativeResize="0"/>
          <p:nvPr/>
        </p:nvPicPr>
        <p:blipFill rotWithShape="1">
          <a:blip r:embed="rId5">
            <a:alphaModFix/>
          </a:blip>
          <a:srcRect b="0" l="0" r="0" t="0"/>
          <a:stretch/>
        </p:blipFill>
        <p:spPr>
          <a:xfrm>
            <a:off x="5566725" y="1028700"/>
            <a:ext cx="979717" cy="1371600"/>
          </a:xfrm>
          <a:prstGeom prst="rect">
            <a:avLst/>
          </a:prstGeom>
          <a:noFill/>
          <a:ln>
            <a:noFill/>
          </a:ln>
        </p:spPr>
      </p:pic>
      <p:sp>
        <p:nvSpPr>
          <p:cNvPr id="840" name="Google Shape;840;p81"/>
          <p:cNvSpPr txBox="1"/>
          <p:nvPr>
            <p:ph idx="5" type="body"/>
          </p:nvPr>
        </p:nvSpPr>
        <p:spPr>
          <a:xfrm>
            <a:off x="4985427" y="2283502"/>
            <a:ext cx="2194560" cy="77123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sz="1600"/>
              <a:t>AWS Serverless Application Model (AWS SAM)</a:t>
            </a:r>
            <a:endParaRPr/>
          </a:p>
        </p:txBody>
      </p:sp>
      <p:sp>
        <p:nvSpPr>
          <p:cNvPr id="841" name="Google Shape;841;p81"/>
          <p:cNvSpPr txBox="1"/>
          <p:nvPr>
            <p:ph idx="6" type="body"/>
          </p:nvPr>
        </p:nvSpPr>
        <p:spPr>
          <a:xfrm>
            <a:off x="5000606" y="3100650"/>
            <a:ext cx="2194560" cy="15340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1600"/>
              <a:buNone/>
            </a:pPr>
            <a:r>
              <a:rPr lang="en-US" sz="1600"/>
              <a:t>An extension of CloudFormation with shorthand syntax for building common serverless infrastructure</a:t>
            </a:r>
            <a:endParaRPr/>
          </a:p>
        </p:txBody>
      </p:sp>
      <p:cxnSp>
        <p:nvCxnSpPr>
          <p:cNvPr id="842" name="Google Shape;842;p81"/>
          <p:cNvCxnSpPr>
            <a:stCxn id="834" idx="0"/>
            <a:endCxn id="841" idx="2"/>
          </p:cNvCxnSpPr>
          <p:nvPr/>
        </p:nvCxnSpPr>
        <p:spPr>
          <a:xfrm rot="10800000">
            <a:off x="6097969" y="4634657"/>
            <a:ext cx="3000" cy="585900"/>
          </a:xfrm>
          <a:prstGeom prst="straightConnector1">
            <a:avLst/>
          </a:prstGeom>
          <a:noFill/>
          <a:ln cap="flat" cmpd="sng" w="19050">
            <a:solidFill>
              <a:schemeClr val="dk1"/>
            </a:solidFill>
            <a:prstDash val="solid"/>
            <a:round/>
            <a:headEnd len="sm" w="sm" type="none"/>
            <a:tailEnd len="med" w="med" type="triangle"/>
          </a:ln>
        </p:spPr>
      </p:cxnSp>
      <p:pic>
        <p:nvPicPr>
          <p:cNvPr id="843" name="Google Shape;843;p81"/>
          <p:cNvPicPr preferRelativeResize="0"/>
          <p:nvPr>
            <p:ph idx="7" type="pic"/>
          </p:nvPr>
        </p:nvPicPr>
        <p:blipFill rotWithShape="1">
          <a:blip r:embed="rId6">
            <a:alphaModFix/>
          </a:blip>
          <a:srcRect b="0" l="0" r="0" t="0"/>
          <a:stretch/>
        </p:blipFill>
        <p:spPr>
          <a:xfrm>
            <a:off x="8050956" y="1257300"/>
            <a:ext cx="914400" cy="914400"/>
          </a:xfrm>
          <a:prstGeom prst="rect">
            <a:avLst/>
          </a:prstGeom>
          <a:noFill/>
          <a:ln>
            <a:noFill/>
          </a:ln>
        </p:spPr>
      </p:pic>
      <p:sp>
        <p:nvSpPr>
          <p:cNvPr id="844" name="Google Shape;844;p81"/>
          <p:cNvSpPr txBox="1"/>
          <p:nvPr>
            <p:ph idx="8" type="body"/>
          </p:nvPr>
        </p:nvSpPr>
        <p:spPr>
          <a:xfrm>
            <a:off x="7348826" y="2283502"/>
            <a:ext cx="2194560" cy="77123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sz="1600"/>
              <a:t>AWS Amplify</a:t>
            </a:r>
            <a:endParaRPr/>
          </a:p>
        </p:txBody>
      </p:sp>
      <p:sp>
        <p:nvSpPr>
          <p:cNvPr id="845" name="Google Shape;845;p81"/>
          <p:cNvSpPr txBox="1"/>
          <p:nvPr>
            <p:ph idx="9" type="body"/>
          </p:nvPr>
        </p:nvSpPr>
        <p:spPr>
          <a:xfrm>
            <a:off x="7356416" y="3100651"/>
            <a:ext cx="2194560" cy="185862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1600"/>
              <a:buNone/>
            </a:pPr>
            <a:r>
              <a:rPr lang="en-US" sz="1600"/>
              <a:t>A development framework for full stack web and mobile apps that requires less coding and less knowledge of backend integrations</a:t>
            </a:r>
            <a:endParaRPr/>
          </a:p>
        </p:txBody>
      </p:sp>
      <p:cxnSp>
        <p:nvCxnSpPr>
          <p:cNvPr id="846" name="Google Shape;846;p81"/>
          <p:cNvCxnSpPr>
            <a:stCxn id="834" idx="3"/>
            <a:endCxn id="845" idx="2"/>
          </p:cNvCxnSpPr>
          <p:nvPr/>
        </p:nvCxnSpPr>
        <p:spPr>
          <a:xfrm flipH="1" rot="10800000">
            <a:off x="6558169" y="4959257"/>
            <a:ext cx="1895400" cy="718500"/>
          </a:xfrm>
          <a:prstGeom prst="bentConnector2">
            <a:avLst/>
          </a:prstGeom>
          <a:noFill/>
          <a:ln cap="flat" cmpd="sng" w="19050">
            <a:solidFill>
              <a:schemeClr val="dk1"/>
            </a:solidFill>
            <a:prstDash val="solid"/>
            <a:round/>
            <a:headEnd len="sm" w="sm" type="none"/>
            <a:tailEnd len="med" w="med" type="triangle"/>
          </a:ln>
        </p:spPr>
      </p:cxnSp>
      <p:pic>
        <p:nvPicPr>
          <p:cNvPr id="847" name="Google Shape;847;p81"/>
          <p:cNvPicPr preferRelativeResize="0"/>
          <p:nvPr>
            <p:ph idx="13" type="pic"/>
          </p:nvPr>
        </p:nvPicPr>
        <p:blipFill rotWithShape="1">
          <a:blip r:embed="rId7">
            <a:alphaModFix/>
          </a:blip>
          <a:srcRect b="0" l="0" r="0" t="0"/>
          <a:stretch/>
        </p:blipFill>
        <p:spPr>
          <a:xfrm>
            <a:off x="10352306" y="1257300"/>
            <a:ext cx="914400" cy="914400"/>
          </a:xfrm>
          <a:prstGeom prst="rect">
            <a:avLst/>
          </a:prstGeom>
          <a:noFill/>
          <a:ln>
            <a:noFill/>
          </a:ln>
        </p:spPr>
      </p:pic>
      <p:sp>
        <p:nvSpPr>
          <p:cNvPr id="848" name="Google Shape;848;p81"/>
          <p:cNvSpPr txBox="1"/>
          <p:nvPr>
            <p:ph idx="14" type="body"/>
          </p:nvPr>
        </p:nvSpPr>
        <p:spPr>
          <a:xfrm>
            <a:off x="9712226" y="2283502"/>
            <a:ext cx="2194560" cy="77123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rPr lang="en-US" sz="1600"/>
              <a:t>AWS Cloud Development Kit (AWS CDK)</a:t>
            </a:r>
            <a:endParaRPr/>
          </a:p>
        </p:txBody>
      </p:sp>
      <p:sp>
        <p:nvSpPr>
          <p:cNvPr id="849" name="Google Shape;849;p81"/>
          <p:cNvSpPr txBox="1"/>
          <p:nvPr>
            <p:ph idx="15" type="body"/>
          </p:nvPr>
        </p:nvSpPr>
        <p:spPr>
          <a:xfrm>
            <a:off x="9712226" y="3115212"/>
            <a:ext cx="2251502" cy="210534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1600"/>
              <a:buNone/>
            </a:pPr>
            <a:r>
              <a:rPr lang="en-US" sz="1600"/>
              <a:t>An open source development framework to model and provision resources through CloudFormation by using familiar programming languages</a:t>
            </a:r>
            <a:endParaRPr/>
          </a:p>
        </p:txBody>
      </p:sp>
      <p:cxnSp>
        <p:nvCxnSpPr>
          <p:cNvPr id="850" name="Google Shape;850;p81"/>
          <p:cNvCxnSpPr/>
          <p:nvPr/>
        </p:nvCxnSpPr>
        <p:spPr>
          <a:xfrm flipH="1" rot="10800000">
            <a:off x="6558169" y="5220557"/>
            <a:ext cx="4279800" cy="457200"/>
          </a:xfrm>
          <a:prstGeom prst="bentConnector2">
            <a:avLst/>
          </a:prstGeom>
          <a:noFill/>
          <a:ln cap="flat" cmpd="sng" w="19050">
            <a:solidFill>
              <a:schemeClr val="dk1"/>
            </a:solidFill>
            <a:prstDash val="solid"/>
            <a:round/>
            <a:headEnd len="sm" w="sm" type="none"/>
            <a:tailEnd len="med" w="med" type="triangle"/>
          </a:ln>
        </p:spPr>
      </p:cxnSp>
      <p:pic>
        <p:nvPicPr>
          <p:cNvPr id="834" name="Google Shape;834;p81"/>
          <p:cNvPicPr preferRelativeResize="0"/>
          <p:nvPr/>
        </p:nvPicPr>
        <p:blipFill rotWithShape="1">
          <a:blip r:embed="rId8">
            <a:alphaModFix/>
          </a:blip>
          <a:srcRect b="0" l="0" r="0" t="0"/>
          <a:stretch/>
        </p:blipFill>
        <p:spPr>
          <a:xfrm>
            <a:off x="5643769" y="5220557"/>
            <a:ext cx="914400" cy="914400"/>
          </a:xfrm>
          <a:prstGeom prst="rect">
            <a:avLst/>
          </a:prstGeom>
          <a:noFill/>
          <a:ln>
            <a:noFill/>
          </a:ln>
        </p:spPr>
      </p:pic>
      <p:sp>
        <p:nvSpPr>
          <p:cNvPr id="851" name="Google Shape;851;p81"/>
          <p:cNvSpPr txBox="1"/>
          <p:nvPr/>
        </p:nvSpPr>
        <p:spPr>
          <a:xfrm>
            <a:off x="4961144" y="6134957"/>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CloudFormation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57" name="Google Shape;857;p82"/>
          <p:cNvSpPr txBox="1"/>
          <p:nvPr>
            <p:ph type="title"/>
          </p:nvPr>
        </p:nvSpPr>
        <p:spPr>
          <a:xfrm>
            <a:off x="96985" y="292099"/>
            <a:ext cx="4305299"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Using infrastructure as code</a:t>
            </a:r>
            <a:endParaRPr/>
          </a:p>
        </p:txBody>
      </p:sp>
      <p:sp>
        <p:nvSpPr>
          <p:cNvPr id="858" name="Google Shape;858;p82"/>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IaC is the process of provisioning and managing your cloud resources by writing a template file.</a:t>
            </a:r>
            <a:endParaRPr/>
          </a:p>
          <a:p>
            <a:pPr indent="-228600" lvl="0" marL="228600" rtl="0" algn="l">
              <a:lnSpc>
                <a:spcPct val="100000"/>
              </a:lnSpc>
              <a:spcBef>
                <a:spcPts val="1200"/>
              </a:spcBef>
              <a:spcAft>
                <a:spcPts val="0"/>
              </a:spcAft>
              <a:buClr>
                <a:srgbClr val="232F3E"/>
              </a:buClr>
              <a:buSzPts val="2800"/>
              <a:buChar char="•"/>
            </a:pPr>
            <a:r>
              <a:rPr lang="en-US"/>
              <a:t>IaC rapidly deploys complex environments, and you can build or update the same complex environments repeatedly. </a:t>
            </a:r>
            <a:endParaRPr/>
          </a:p>
          <a:p>
            <a:pPr indent="-228600" lvl="0" marL="228600" rtl="0" algn="l">
              <a:lnSpc>
                <a:spcPct val="100000"/>
              </a:lnSpc>
              <a:spcBef>
                <a:spcPts val="1200"/>
              </a:spcBef>
              <a:spcAft>
                <a:spcPts val="0"/>
              </a:spcAft>
              <a:buClr>
                <a:srgbClr val="232F3E"/>
              </a:buClr>
              <a:buSzPts val="2800"/>
              <a:buChar char="•"/>
            </a:pPr>
            <a:r>
              <a:rPr lang="en-US"/>
              <a:t>Choose an IaC solution based on your use case, relative balance of convenience and control, and the skills of your team.</a:t>
            </a:r>
            <a:endParaRPr/>
          </a:p>
          <a:p>
            <a:pPr indent="-228600" lvl="0" marL="228600" rtl="0" algn="l">
              <a:lnSpc>
                <a:spcPct val="100000"/>
              </a:lnSpc>
              <a:spcBef>
                <a:spcPts val="1200"/>
              </a:spcBef>
              <a:spcAft>
                <a:spcPts val="0"/>
              </a:spcAft>
              <a:buClr>
                <a:srgbClr val="232F3E"/>
              </a:buClr>
              <a:buSzPts val="2800"/>
              <a:buChar char="•"/>
            </a:pPr>
            <a:r>
              <a:rPr lang="en-US"/>
              <a:t>CloudFormation is an IaC service to help you create, update, and delete services and architectures.</a:t>
            </a:r>
            <a:endParaRPr/>
          </a:p>
        </p:txBody>
      </p:sp>
      <p:pic>
        <p:nvPicPr>
          <p:cNvPr id="859" name="Google Shape;859;p82"/>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65" name="Google Shape;865;p83"/>
          <p:cNvSpPr txBox="1"/>
          <p:nvPr>
            <p:ph type="title"/>
          </p:nvPr>
        </p:nvSpPr>
        <p:spPr>
          <a:xfrm>
            <a:off x="457200" y="2545492"/>
            <a:ext cx="5638800" cy="244687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latin typeface="Play"/>
                <a:ea typeface="Play"/>
                <a:cs typeface="Play"/>
                <a:sym typeface="Play"/>
              </a:rPr>
              <a:t>Customizing with CloudFormation</a:t>
            </a:r>
            <a:endParaRPr/>
          </a:p>
        </p:txBody>
      </p:sp>
      <p:sp>
        <p:nvSpPr>
          <p:cNvPr id="866" name="Google Shape;866;p8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latin typeface="Play"/>
                <a:ea typeface="Play"/>
                <a:cs typeface="Play"/>
                <a:sym typeface="Play"/>
              </a:rPr>
              <a:t>Automating Your Architecture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72" name="Google Shape;872;p84"/>
          <p:cNvSpPr txBox="1"/>
          <p:nvPr>
            <p:ph type="title"/>
          </p:nvPr>
        </p:nvSpPr>
        <p:spPr>
          <a:xfrm>
            <a:off x="388914" y="285456"/>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How CloudFormation works</a:t>
            </a:r>
            <a:endParaRPr/>
          </a:p>
        </p:txBody>
      </p:sp>
      <p:grpSp>
        <p:nvGrpSpPr>
          <p:cNvPr descr="Diagram demonstrating how CloudFormation works. See the notes for details." id="873" name="Google Shape;873;p84"/>
          <p:cNvGrpSpPr/>
          <p:nvPr/>
        </p:nvGrpSpPr>
        <p:grpSpPr>
          <a:xfrm>
            <a:off x="1090068" y="1211606"/>
            <a:ext cx="9241986" cy="3891320"/>
            <a:chOff x="1090068" y="1211606"/>
            <a:chExt cx="9241986" cy="3891320"/>
          </a:xfrm>
        </p:grpSpPr>
        <p:cxnSp>
          <p:nvCxnSpPr>
            <p:cNvPr id="874" name="Google Shape;874;p84"/>
            <p:cNvCxnSpPr/>
            <p:nvPr/>
          </p:nvCxnSpPr>
          <p:spPr>
            <a:xfrm flipH="1" rot="10800000">
              <a:off x="1974229" y="2967000"/>
              <a:ext cx="1371600" cy="1"/>
            </a:xfrm>
            <a:prstGeom prst="straightConnector1">
              <a:avLst/>
            </a:prstGeom>
            <a:noFill/>
            <a:ln cap="flat" cmpd="sng" w="19050">
              <a:solidFill>
                <a:schemeClr val="dk1"/>
              </a:solidFill>
              <a:prstDash val="solid"/>
              <a:round/>
              <a:headEnd len="sm" w="sm" type="none"/>
              <a:tailEnd len="med" w="med" type="triangle"/>
            </a:ln>
          </p:spPr>
        </p:cxnSp>
        <p:cxnSp>
          <p:nvCxnSpPr>
            <p:cNvPr id="875" name="Google Shape;875;p84"/>
            <p:cNvCxnSpPr/>
            <p:nvPr/>
          </p:nvCxnSpPr>
          <p:spPr>
            <a:xfrm flipH="1" rot="10800000">
              <a:off x="6070943" y="1531646"/>
              <a:ext cx="1269457" cy="1397777"/>
            </a:xfrm>
            <a:prstGeom prst="bentConnector3">
              <a:avLst>
                <a:gd fmla="val 33563" name="adj1"/>
              </a:avLst>
            </a:prstGeom>
            <a:noFill/>
            <a:ln cap="flat" cmpd="sng" w="19050">
              <a:solidFill>
                <a:schemeClr val="dk1"/>
              </a:solidFill>
              <a:prstDash val="dash"/>
              <a:round/>
              <a:headEnd len="sm" w="sm" type="none"/>
              <a:tailEnd len="med" w="med" type="triangle"/>
            </a:ln>
          </p:spPr>
        </p:cxnSp>
        <p:cxnSp>
          <p:nvCxnSpPr>
            <p:cNvPr id="876" name="Google Shape;876;p84"/>
            <p:cNvCxnSpPr/>
            <p:nvPr/>
          </p:nvCxnSpPr>
          <p:spPr>
            <a:xfrm flipH="1" rot="10800000">
              <a:off x="6070943" y="2446262"/>
              <a:ext cx="1258241" cy="483161"/>
            </a:xfrm>
            <a:prstGeom prst="bentConnector3">
              <a:avLst>
                <a:gd fmla="val 34392" name="adj1"/>
              </a:avLst>
            </a:prstGeom>
            <a:noFill/>
            <a:ln cap="flat" cmpd="sng" w="19050">
              <a:solidFill>
                <a:schemeClr val="dk1"/>
              </a:solidFill>
              <a:prstDash val="dash"/>
              <a:round/>
              <a:headEnd len="sm" w="sm" type="none"/>
              <a:tailEnd len="med" w="med" type="triangle"/>
            </a:ln>
          </p:spPr>
        </p:cxnSp>
        <p:cxnSp>
          <p:nvCxnSpPr>
            <p:cNvPr id="877" name="Google Shape;877;p84"/>
            <p:cNvCxnSpPr/>
            <p:nvPr/>
          </p:nvCxnSpPr>
          <p:spPr>
            <a:xfrm>
              <a:off x="6070943" y="2929423"/>
              <a:ext cx="1269457" cy="482386"/>
            </a:xfrm>
            <a:prstGeom prst="bentConnector3">
              <a:avLst>
                <a:gd fmla="val 34047" name="adj1"/>
              </a:avLst>
            </a:prstGeom>
            <a:noFill/>
            <a:ln cap="flat" cmpd="sng" w="19050">
              <a:solidFill>
                <a:schemeClr val="dk1"/>
              </a:solidFill>
              <a:prstDash val="dash"/>
              <a:round/>
              <a:headEnd len="sm" w="sm" type="none"/>
              <a:tailEnd len="med" w="med" type="triangle"/>
            </a:ln>
          </p:spPr>
        </p:cxnSp>
        <p:cxnSp>
          <p:nvCxnSpPr>
            <p:cNvPr id="878" name="Google Shape;878;p84"/>
            <p:cNvCxnSpPr/>
            <p:nvPr/>
          </p:nvCxnSpPr>
          <p:spPr>
            <a:xfrm>
              <a:off x="6070943" y="2929423"/>
              <a:ext cx="1269457" cy="1506936"/>
            </a:xfrm>
            <a:prstGeom prst="bentConnector3">
              <a:avLst>
                <a:gd fmla="val 34530" name="adj1"/>
              </a:avLst>
            </a:prstGeom>
            <a:noFill/>
            <a:ln cap="flat" cmpd="sng" w="19050">
              <a:solidFill>
                <a:schemeClr val="dk1"/>
              </a:solidFill>
              <a:prstDash val="dash"/>
              <a:round/>
              <a:headEnd len="sm" w="sm" type="none"/>
              <a:tailEnd len="med" w="med" type="triangle"/>
            </a:ln>
          </p:spPr>
        </p:cxnSp>
        <p:cxnSp>
          <p:nvCxnSpPr>
            <p:cNvPr id="879" name="Google Shape;879;p84"/>
            <p:cNvCxnSpPr/>
            <p:nvPr/>
          </p:nvCxnSpPr>
          <p:spPr>
            <a:xfrm rot="10800000">
              <a:off x="8306157" y="1531647"/>
              <a:ext cx="1232925" cy="1397777"/>
            </a:xfrm>
            <a:prstGeom prst="bentConnector3">
              <a:avLst>
                <a:gd fmla="val 23121" name="adj1"/>
              </a:avLst>
            </a:prstGeom>
            <a:noFill/>
            <a:ln cap="flat" cmpd="sng" w="19050">
              <a:solidFill>
                <a:schemeClr val="dk1"/>
              </a:solidFill>
              <a:prstDash val="dash"/>
              <a:round/>
              <a:headEnd len="sm" w="sm" type="none"/>
              <a:tailEnd len="med" w="med" type="triangle"/>
            </a:ln>
          </p:spPr>
        </p:cxnSp>
        <p:cxnSp>
          <p:nvCxnSpPr>
            <p:cNvPr id="880" name="Google Shape;880;p84"/>
            <p:cNvCxnSpPr/>
            <p:nvPr/>
          </p:nvCxnSpPr>
          <p:spPr>
            <a:xfrm rot="10800000">
              <a:off x="8317373" y="2446263"/>
              <a:ext cx="1221708" cy="483161"/>
            </a:xfrm>
            <a:prstGeom prst="bentConnector3">
              <a:avLst>
                <a:gd fmla="val 22875" name="adj1"/>
              </a:avLst>
            </a:prstGeom>
            <a:noFill/>
            <a:ln cap="flat" cmpd="sng" w="19050">
              <a:solidFill>
                <a:schemeClr val="dk1"/>
              </a:solidFill>
              <a:prstDash val="dash"/>
              <a:round/>
              <a:headEnd len="sm" w="sm" type="none"/>
              <a:tailEnd len="med" w="med" type="triangle"/>
            </a:ln>
          </p:spPr>
        </p:cxnSp>
        <p:cxnSp>
          <p:nvCxnSpPr>
            <p:cNvPr id="881" name="Google Shape;881;p84"/>
            <p:cNvCxnSpPr/>
            <p:nvPr/>
          </p:nvCxnSpPr>
          <p:spPr>
            <a:xfrm flipH="1">
              <a:off x="8306157" y="2929423"/>
              <a:ext cx="1232925" cy="482386"/>
            </a:xfrm>
            <a:prstGeom prst="bentConnector3">
              <a:avLst>
                <a:gd fmla="val 22624" name="adj1"/>
              </a:avLst>
            </a:prstGeom>
            <a:noFill/>
            <a:ln cap="flat" cmpd="sng" w="19050">
              <a:solidFill>
                <a:schemeClr val="dk1"/>
              </a:solidFill>
              <a:prstDash val="dash"/>
              <a:round/>
              <a:headEnd len="sm" w="sm" type="none"/>
              <a:tailEnd len="med" w="med" type="triangle"/>
            </a:ln>
          </p:spPr>
        </p:cxnSp>
        <p:cxnSp>
          <p:nvCxnSpPr>
            <p:cNvPr id="882" name="Google Shape;882;p84"/>
            <p:cNvCxnSpPr/>
            <p:nvPr/>
          </p:nvCxnSpPr>
          <p:spPr>
            <a:xfrm flipH="1">
              <a:off x="8306157" y="2929423"/>
              <a:ext cx="1232925" cy="1506936"/>
            </a:xfrm>
            <a:prstGeom prst="bentConnector3">
              <a:avLst>
                <a:gd fmla="val 22624" name="adj1"/>
              </a:avLst>
            </a:prstGeom>
            <a:noFill/>
            <a:ln cap="flat" cmpd="sng" w="19050">
              <a:solidFill>
                <a:schemeClr val="dk1"/>
              </a:solidFill>
              <a:prstDash val="dash"/>
              <a:round/>
              <a:headEnd len="sm" w="sm" type="none"/>
              <a:tailEnd len="med" w="med" type="triangle"/>
            </a:ln>
          </p:spPr>
        </p:cxnSp>
        <p:cxnSp>
          <p:nvCxnSpPr>
            <p:cNvPr id="883" name="Google Shape;883;p84"/>
            <p:cNvCxnSpPr>
              <a:stCxn id="884" idx="3"/>
            </p:cNvCxnSpPr>
            <p:nvPr/>
          </p:nvCxnSpPr>
          <p:spPr>
            <a:xfrm>
              <a:off x="4120203" y="2967000"/>
              <a:ext cx="1196700" cy="0"/>
            </a:xfrm>
            <a:prstGeom prst="straightConnector1">
              <a:avLst/>
            </a:prstGeom>
            <a:noFill/>
            <a:ln cap="flat" cmpd="sng" w="19050">
              <a:solidFill>
                <a:schemeClr val="dk1"/>
              </a:solidFill>
              <a:prstDash val="solid"/>
              <a:round/>
              <a:headEnd len="sm" w="sm" type="none"/>
              <a:tailEnd len="med" w="med" type="triangle"/>
            </a:ln>
          </p:spPr>
        </p:cxnSp>
        <p:pic>
          <p:nvPicPr>
            <p:cNvPr descr="AWS CloudFormation service icon." id="884" name="Google Shape;884;p84"/>
            <p:cNvPicPr preferRelativeResize="0"/>
            <p:nvPr/>
          </p:nvPicPr>
          <p:blipFill rotWithShape="1">
            <a:blip r:embed="rId3">
              <a:alphaModFix/>
            </a:blip>
            <a:srcRect b="0" l="0" r="0" t="0"/>
            <a:stretch/>
          </p:blipFill>
          <p:spPr>
            <a:xfrm>
              <a:off x="3480123" y="2646960"/>
              <a:ext cx="640080" cy="640080"/>
            </a:xfrm>
            <a:prstGeom prst="rect">
              <a:avLst/>
            </a:prstGeom>
            <a:noFill/>
            <a:ln>
              <a:noFill/>
            </a:ln>
          </p:spPr>
        </p:pic>
        <p:pic>
          <p:nvPicPr>
            <p:cNvPr descr="Stack resource icon for the AWS CloudFormation service." id="885" name="Google Shape;885;p84"/>
            <p:cNvPicPr preferRelativeResize="0"/>
            <p:nvPr/>
          </p:nvPicPr>
          <p:blipFill rotWithShape="1">
            <a:blip r:embed="rId4">
              <a:alphaModFix/>
            </a:blip>
            <a:srcRect b="0" l="0" r="0" t="0"/>
            <a:stretch/>
          </p:blipFill>
          <p:spPr>
            <a:xfrm>
              <a:off x="9661309" y="2637891"/>
              <a:ext cx="583063" cy="583063"/>
            </a:xfrm>
            <a:prstGeom prst="rect">
              <a:avLst/>
            </a:prstGeom>
            <a:noFill/>
            <a:ln>
              <a:noFill/>
            </a:ln>
          </p:spPr>
        </p:pic>
        <p:pic>
          <p:nvPicPr>
            <p:cNvPr descr="Stack resource icon for the AWS CloudFormation service." id="886" name="Google Shape;886;p84"/>
            <p:cNvPicPr preferRelativeResize="0"/>
            <p:nvPr/>
          </p:nvPicPr>
          <p:blipFill rotWithShape="1">
            <a:blip r:embed="rId4">
              <a:alphaModFix/>
            </a:blip>
            <a:srcRect b="0" l="0" r="0" t="0"/>
            <a:stretch/>
          </p:blipFill>
          <p:spPr>
            <a:xfrm>
              <a:off x="5384055" y="2662943"/>
              <a:ext cx="583063" cy="583063"/>
            </a:xfrm>
            <a:prstGeom prst="rect">
              <a:avLst/>
            </a:prstGeom>
            <a:noFill/>
            <a:ln>
              <a:noFill/>
            </a:ln>
          </p:spPr>
        </p:pic>
        <p:pic>
          <p:nvPicPr>
            <p:cNvPr descr="Template resource icon for the AWS CloudFormation service." id="887" name="Google Shape;887;p84"/>
            <p:cNvPicPr preferRelativeResize="0"/>
            <p:nvPr/>
          </p:nvPicPr>
          <p:blipFill rotWithShape="1">
            <a:blip r:embed="rId5">
              <a:alphaModFix/>
            </a:blip>
            <a:srcRect b="0" l="0" r="0" t="0"/>
            <a:stretch/>
          </p:blipFill>
          <p:spPr>
            <a:xfrm>
              <a:off x="1391166" y="2675469"/>
              <a:ext cx="583063" cy="583063"/>
            </a:xfrm>
            <a:prstGeom prst="rect">
              <a:avLst/>
            </a:prstGeom>
            <a:noFill/>
            <a:ln>
              <a:noFill/>
            </a:ln>
          </p:spPr>
        </p:pic>
        <p:pic>
          <p:nvPicPr>
            <p:cNvPr descr="Amazon Route 53 service icon." id="888" name="Google Shape;888;p84"/>
            <p:cNvPicPr preferRelativeResize="0"/>
            <p:nvPr/>
          </p:nvPicPr>
          <p:blipFill rotWithShape="1">
            <a:blip r:embed="rId6">
              <a:alphaModFix/>
            </a:blip>
            <a:srcRect b="0" l="0" r="0" t="0"/>
            <a:stretch/>
          </p:blipFill>
          <p:spPr>
            <a:xfrm>
              <a:off x="7497682" y="1211606"/>
              <a:ext cx="640080" cy="640080"/>
            </a:xfrm>
            <a:prstGeom prst="rect">
              <a:avLst/>
            </a:prstGeom>
            <a:noFill/>
            <a:ln>
              <a:noFill/>
            </a:ln>
          </p:spPr>
        </p:pic>
        <p:sp>
          <p:nvSpPr>
            <p:cNvPr id="889" name="Google Shape;889;p84"/>
            <p:cNvSpPr txBox="1"/>
            <p:nvPr/>
          </p:nvSpPr>
          <p:spPr>
            <a:xfrm>
              <a:off x="6677897" y="1858715"/>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Route 53</a:t>
              </a:r>
              <a:endParaRPr/>
            </a:p>
          </p:txBody>
        </p:sp>
        <p:pic>
          <p:nvPicPr>
            <p:cNvPr descr="Amazon Elastic Compute Cloud (Amazon EC2) service icon." id="890" name="Google Shape;890;p84"/>
            <p:cNvPicPr preferRelativeResize="0"/>
            <p:nvPr/>
          </p:nvPicPr>
          <p:blipFill rotWithShape="1">
            <a:blip r:embed="rId7">
              <a:alphaModFix/>
            </a:blip>
            <a:srcRect b="0" l="0" r="0" t="0"/>
            <a:stretch/>
          </p:blipFill>
          <p:spPr>
            <a:xfrm>
              <a:off x="7497682" y="4116319"/>
              <a:ext cx="640080" cy="640080"/>
            </a:xfrm>
            <a:prstGeom prst="rect">
              <a:avLst/>
            </a:prstGeom>
            <a:noFill/>
            <a:ln>
              <a:noFill/>
            </a:ln>
          </p:spPr>
        </p:pic>
        <p:sp>
          <p:nvSpPr>
            <p:cNvPr id="891" name="Google Shape;891;p84"/>
            <p:cNvSpPr txBox="1"/>
            <p:nvPr/>
          </p:nvSpPr>
          <p:spPr>
            <a:xfrm>
              <a:off x="6683454" y="4764372"/>
              <a:ext cx="226853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EC2</a:t>
              </a:r>
              <a:endParaRPr/>
            </a:p>
          </p:txBody>
        </p:sp>
        <p:pic>
          <p:nvPicPr>
            <p:cNvPr descr="Auto scaling resource icon for the Amazon EC2 service." id="892" name="Google Shape;892;p84"/>
            <p:cNvPicPr preferRelativeResize="0"/>
            <p:nvPr/>
          </p:nvPicPr>
          <p:blipFill rotWithShape="1">
            <a:blip r:embed="rId8">
              <a:alphaModFix/>
            </a:blip>
            <a:srcRect b="0" l="0" r="0" t="0"/>
            <a:stretch/>
          </p:blipFill>
          <p:spPr>
            <a:xfrm>
              <a:off x="7486466" y="2115005"/>
              <a:ext cx="662513" cy="662513"/>
            </a:xfrm>
            <a:prstGeom prst="rect">
              <a:avLst/>
            </a:prstGeom>
            <a:noFill/>
            <a:ln>
              <a:noFill/>
            </a:ln>
          </p:spPr>
        </p:pic>
        <p:sp>
          <p:nvSpPr>
            <p:cNvPr id="893" name="Google Shape;893;p84"/>
            <p:cNvSpPr txBox="1"/>
            <p:nvPr/>
          </p:nvSpPr>
          <p:spPr>
            <a:xfrm>
              <a:off x="7182994" y="2721839"/>
              <a:ext cx="126945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Auto scaling</a:t>
              </a:r>
              <a:endParaRPr/>
            </a:p>
          </p:txBody>
        </p:sp>
        <p:pic>
          <p:nvPicPr>
            <p:cNvPr descr="Elastic Load Balancing service icon." id="894" name="Google Shape;894;p84"/>
            <p:cNvPicPr preferRelativeResize="0"/>
            <p:nvPr/>
          </p:nvPicPr>
          <p:blipFill rotWithShape="1">
            <a:blip r:embed="rId9">
              <a:alphaModFix/>
            </a:blip>
            <a:srcRect b="0" l="0" r="0" t="0"/>
            <a:stretch/>
          </p:blipFill>
          <p:spPr>
            <a:xfrm>
              <a:off x="7497682" y="3091769"/>
              <a:ext cx="640080" cy="640080"/>
            </a:xfrm>
            <a:prstGeom prst="rect">
              <a:avLst/>
            </a:prstGeom>
            <a:noFill/>
            <a:ln>
              <a:noFill/>
            </a:ln>
          </p:spPr>
        </p:pic>
        <p:sp>
          <p:nvSpPr>
            <p:cNvPr id="895" name="Google Shape;895;p84"/>
            <p:cNvSpPr txBox="1"/>
            <p:nvPr/>
          </p:nvSpPr>
          <p:spPr>
            <a:xfrm>
              <a:off x="6502748" y="3754806"/>
              <a:ext cx="275253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Elastic Load Balancing (ELB)</a:t>
              </a:r>
              <a:endParaRPr/>
            </a:p>
          </p:txBody>
        </p:sp>
        <p:sp>
          <p:nvSpPr>
            <p:cNvPr id="896" name="Google Shape;896;p84"/>
            <p:cNvSpPr txBox="1"/>
            <p:nvPr/>
          </p:nvSpPr>
          <p:spPr>
            <a:xfrm>
              <a:off x="9619856" y="3211666"/>
              <a:ext cx="71219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Stack</a:t>
              </a:r>
              <a:endParaRPr/>
            </a:p>
          </p:txBody>
        </p:sp>
        <p:sp>
          <p:nvSpPr>
            <p:cNvPr id="897" name="Google Shape;897;p84"/>
            <p:cNvSpPr txBox="1"/>
            <p:nvPr/>
          </p:nvSpPr>
          <p:spPr>
            <a:xfrm>
              <a:off x="5315105" y="3211666"/>
              <a:ext cx="71219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Stack</a:t>
              </a:r>
              <a:endParaRPr/>
            </a:p>
          </p:txBody>
        </p:sp>
        <p:sp>
          <p:nvSpPr>
            <p:cNvPr id="898" name="Google Shape;898;p84"/>
            <p:cNvSpPr txBox="1"/>
            <p:nvPr/>
          </p:nvSpPr>
          <p:spPr>
            <a:xfrm>
              <a:off x="1090068" y="3211666"/>
              <a:ext cx="112758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Template</a:t>
              </a:r>
              <a:endParaRPr/>
            </a:p>
          </p:txBody>
        </p:sp>
        <p:sp>
          <p:nvSpPr>
            <p:cNvPr id="899" name="Google Shape;899;p84"/>
            <p:cNvSpPr txBox="1"/>
            <p:nvPr/>
          </p:nvSpPr>
          <p:spPr>
            <a:xfrm>
              <a:off x="2671334" y="3274469"/>
              <a:ext cx="234357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CloudFormation</a:t>
              </a:r>
              <a:endParaRPr/>
            </a:p>
          </p:txBody>
        </p:sp>
      </p:grpSp>
      <p:sp>
        <p:nvSpPr>
          <p:cNvPr id="900" name="Google Shape;900;p84"/>
          <p:cNvSpPr/>
          <p:nvPr/>
        </p:nvSpPr>
        <p:spPr>
          <a:xfrm>
            <a:off x="1499817" y="3638600"/>
            <a:ext cx="365760" cy="392761"/>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a:t>
            </a:r>
            <a:endParaRPr/>
          </a:p>
        </p:txBody>
      </p:sp>
      <p:sp>
        <p:nvSpPr>
          <p:cNvPr id="901" name="Google Shape;901;p84"/>
          <p:cNvSpPr txBox="1"/>
          <p:nvPr/>
        </p:nvSpPr>
        <p:spPr>
          <a:xfrm>
            <a:off x="97882" y="4082561"/>
            <a:ext cx="2172261" cy="824157"/>
          </a:xfrm>
          <a:prstGeom prst="rect">
            <a:avLst/>
          </a:prstGeom>
          <a:noFill/>
          <a:ln>
            <a:noFill/>
          </a:ln>
        </p:spPr>
        <p:txBody>
          <a:bodyPr anchorCtr="0" anchor="ctr" bIns="42325" lIns="42325" spcFirstLastPara="1" rIns="42325" wrap="square" tIns="42325">
            <a:sp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Define your resources in a </a:t>
            </a:r>
            <a:r>
              <a:rPr b="1" lang="en-US" sz="1600">
                <a:solidFill>
                  <a:schemeClr val="dk1"/>
                </a:solidFill>
                <a:latin typeface="Arial"/>
                <a:ea typeface="Arial"/>
                <a:cs typeface="Arial"/>
                <a:sym typeface="Arial"/>
              </a:rPr>
              <a:t>template</a:t>
            </a:r>
            <a:r>
              <a:rPr lang="en-US" sz="1600">
                <a:solidFill>
                  <a:schemeClr val="dk1"/>
                </a:solidFill>
                <a:latin typeface="Play"/>
                <a:ea typeface="Play"/>
                <a:cs typeface="Play"/>
                <a:sym typeface="Play"/>
              </a:rPr>
              <a:t>, or use a prebuilt template.</a:t>
            </a:r>
            <a:endParaRPr sz="1600">
              <a:solidFill>
                <a:schemeClr val="dk1"/>
              </a:solidFill>
              <a:latin typeface="Play"/>
              <a:ea typeface="Play"/>
              <a:cs typeface="Play"/>
              <a:sym typeface="Play"/>
            </a:endParaRPr>
          </a:p>
        </p:txBody>
      </p:sp>
      <p:sp>
        <p:nvSpPr>
          <p:cNvPr id="902" name="Google Shape;902;p84"/>
          <p:cNvSpPr/>
          <p:nvPr/>
        </p:nvSpPr>
        <p:spPr>
          <a:xfrm>
            <a:off x="3621903" y="3658875"/>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2</a:t>
            </a:r>
            <a:endParaRPr/>
          </a:p>
        </p:txBody>
      </p:sp>
      <p:sp>
        <p:nvSpPr>
          <p:cNvPr id="903" name="Google Shape;903;p84"/>
          <p:cNvSpPr txBox="1"/>
          <p:nvPr/>
        </p:nvSpPr>
        <p:spPr>
          <a:xfrm>
            <a:off x="2600710" y="4079166"/>
            <a:ext cx="2398906" cy="1562820"/>
          </a:xfrm>
          <a:prstGeom prst="rect">
            <a:avLst/>
          </a:prstGeom>
          <a:noFill/>
          <a:ln>
            <a:noFill/>
          </a:ln>
        </p:spPr>
        <p:txBody>
          <a:bodyPr anchorCtr="0" anchor="ctr" bIns="42325" lIns="42325" spcFirstLastPara="1" rIns="42325" wrap="square" tIns="42325">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Upload the template to CloudFormation, or point to a template stored in an Amazon Simple Storage Service (Amazon S3) bucket.</a:t>
            </a:r>
            <a:endParaRPr sz="1600">
              <a:solidFill>
                <a:schemeClr val="dk1"/>
              </a:solidFill>
              <a:latin typeface="Play"/>
              <a:ea typeface="Play"/>
              <a:cs typeface="Play"/>
              <a:sym typeface="Play"/>
            </a:endParaRPr>
          </a:p>
        </p:txBody>
      </p:sp>
      <p:sp>
        <p:nvSpPr>
          <p:cNvPr id="904" name="Google Shape;904;p84"/>
          <p:cNvSpPr/>
          <p:nvPr/>
        </p:nvSpPr>
        <p:spPr>
          <a:xfrm>
            <a:off x="5495982" y="4751368"/>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3</a:t>
            </a:r>
            <a:endParaRPr/>
          </a:p>
        </p:txBody>
      </p:sp>
      <p:sp>
        <p:nvSpPr>
          <p:cNvPr id="905" name="Google Shape;905;p84"/>
          <p:cNvSpPr txBox="1"/>
          <p:nvPr/>
        </p:nvSpPr>
        <p:spPr>
          <a:xfrm>
            <a:off x="5382559" y="5144092"/>
            <a:ext cx="3311602" cy="1070378"/>
          </a:xfrm>
          <a:prstGeom prst="rect">
            <a:avLst/>
          </a:prstGeom>
          <a:noFill/>
          <a:ln>
            <a:noFill/>
          </a:ln>
        </p:spPr>
        <p:txBody>
          <a:bodyPr anchorCtr="0" anchor="ctr" bIns="42325" lIns="42325" spcFirstLastPara="1" rIns="42325" wrap="square" tIns="42325">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Run a </a:t>
            </a:r>
            <a:r>
              <a:rPr b="1" lang="en-US" sz="1600">
                <a:solidFill>
                  <a:schemeClr val="dk1"/>
                </a:solidFill>
                <a:latin typeface="Arial"/>
                <a:ea typeface="Arial"/>
                <a:cs typeface="Arial"/>
                <a:sym typeface="Arial"/>
              </a:rPr>
              <a:t>create stack</a:t>
            </a:r>
            <a:r>
              <a:rPr lang="en-US" sz="1600">
                <a:solidFill>
                  <a:schemeClr val="dk1"/>
                </a:solidFill>
                <a:latin typeface="Play"/>
                <a:ea typeface="Play"/>
                <a:cs typeface="Play"/>
                <a:sym typeface="Play"/>
              </a:rPr>
              <a:t> action. Resources are created across multiple services in your AWS account as a running environment. </a:t>
            </a:r>
            <a:endParaRPr/>
          </a:p>
        </p:txBody>
      </p:sp>
      <p:sp>
        <p:nvSpPr>
          <p:cNvPr id="906" name="Google Shape;906;p84"/>
          <p:cNvSpPr/>
          <p:nvPr/>
        </p:nvSpPr>
        <p:spPr>
          <a:xfrm>
            <a:off x="9622680" y="3665601"/>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4</a:t>
            </a:r>
            <a:endParaRPr/>
          </a:p>
        </p:txBody>
      </p:sp>
      <p:sp>
        <p:nvSpPr>
          <p:cNvPr id="907" name="Google Shape;907;p84"/>
          <p:cNvSpPr txBox="1"/>
          <p:nvPr/>
        </p:nvSpPr>
        <p:spPr>
          <a:xfrm>
            <a:off x="9514029" y="4082561"/>
            <a:ext cx="2398906" cy="1316599"/>
          </a:xfrm>
          <a:prstGeom prst="rect">
            <a:avLst/>
          </a:prstGeom>
          <a:noFill/>
          <a:ln>
            <a:noFill/>
          </a:ln>
        </p:spPr>
        <p:txBody>
          <a:bodyPr anchorCtr="0" anchor="ctr" bIns="42325" lIns="42325" spcFirstLastPara="1" rIns="42325" wrap="square" tIns="42325">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The stack retains control of the resources that are created. You can later </a:t>
            </a:r>
            <a:r>
              <a:rPr b="1" lang="en-US" sz="1600">
                <a:solidFill>
                  <a:schemeClr val="dk1"/>
                </a:solidFill>
                <a:latin typeface="Play"/>
                <a:ea typeface="Play"/>
                <a:cs typeface="Play"/>
                <a:sym typeface="Play"/>
              </a:rPr>
              <a:t>update stack</a:t>
            </a:r>
            <a:r>
              <a:rPr lang="en-US" sz="1600">
                <a:solidFill>
                  <a:schemeClr val="dk1"/>
                </a:solidFill>
                <a:latin typeface="Play"/>
                <a:ea typeface="Play"/>
                <a:cs typeface="Play"/>
                <a:sym typeface="Play"/>
              </a:rPr>
              <a:t>, </a:t>
            </a:r>
            <a:r>
              <a:rPr b="1" lang="en-US" sz="1600">
                <a:solidFill>
                  <a:schemeClr val="dk1"/>
                </a:solidFill>
                <a:latin typeface="Play"/>
                <a:ea typeface="Play"/>
                <a:cs typeface="Play"/>
                <a:sym typeface="Play"/>
              </a:rPr>
              <a:t>detect drift</a:t>
            </a:r>
            <a:r>
              <a:rPr lang="en-US" sz="1600">
                <a:solidFill>
                  <a:schemeClr val="dk1"/>
                </a:solidFill>
                <a:latin typeface="Play"/>
                <a:ea typeface="Play"/>
                <a:cs typeface="Play"/>
                <a:sym typeface="Play"/>
              </a:rPr>
              <a:t>, or </a:t>
            </a:r>
            <a:r>
              <a:rPr b="1" lang="en-US" sz="1600">
                <a:solidFill>
                  <a:schemeClr val="dk1"/>
                </a:solidFill>
                <a:latin typeface="Play"/>
                <a:ea typeface="Play"/>
                <a:cs typeface="Play"/>
                <a:sym typeface="Play"/>
              </a:rPr>
              <a:t>delete stack</a:t>
            </a:r>
            <a:r>
              <a:rPr lang="en-US" sz="1600">
                <a:solidFill>
                  <a:schemeClr val="dk1"/>
                </a:solidFill>
                <a:latin typeface="Play"/>
                <a:ea typeface="Play"/>
                <a:cs typeface="Play"/>
                <a:sym typeface="Play"/>
              </a:rPr>
              <a:t>. </a:t>
            </a:r>
            <a:endParaRPr sz="1600">
              <a:solidFill>
                <a:schemeClr val="dk1"/>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05" name="Google Shape;605;p6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606" name="Google Shape;606;p6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Automating Your Architecture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13" name="Google Shape;913;p8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CloudFormation template syntax</a:t>
            </a:r>
            <a:endParaRPr/>
          </a:p>
        </p:txBody>
      </p:sp>
      <p:pic>
        <p:nvPicPr>
          <p:cNvPr id="914" name="Google Shape;914;p85"/>
          <p:cNvPicPr preferRelativeResize="0"/>
          <p:nvPr/>
        </p:nvPicPr>
        <p:blipFill rotWithShape="1">
          <a:blip r:embed="rId3">
            <a:alphaModFix/>
          </a:blip>
          <a:srcRect b="0" l="0" r="0" t="0"/>
          <a:stretch/>
        </p:blipFill>
        <p:spPr>
          <a:xfrm>
            <a:off x="5680348" y="1133157"/>
            <a:ext cx="849034" cy="849034"/>
          </a:xfrm>
          <a:prstGeom prst="rect">
            <a:avLst/>
          </a:prstGeom>
          <a:noFill/>
          <a:ln>
            <a:noFill/>
          </a:ln>
        </p:spPr>
      </p:pic>
      <p:sp>
        <p:nvSpPr>
          <p:cNvPr id="915" name="Google Shape;915;p85"/>
          <p:cNvSpPr txBox="1"/>
          <p:nvPr/>
        </p:nvSpPr>
        <p:spPr>
          <a:xfrm>
            <a:off x="5541072" y="1911093"/>
            <a:ext cx="112758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Template</a:t>
            </a:r>
            <a:endParaRPr/>
          </a:p>
        </p:txBody>
      </p:sp>
      <p:cxnSp>
        <p:nvCxnSpPr>
          <p:cNvPr id="916" name="Google Shape;916;p85"/>
          <p:cNvCxnSpPr>
            <a:stCxn id="914" idx="1"/>
            <a:endCxn id="917" idx="0"/>
          </p:cNvCxnSpPr>
          <p:nvPr/>
        </p:nvCxnSpPr>
        <p:spPr>
          <a:xfrm flipH="1">
            <a:off x="3148648" y="1557674"/>
            <a:ext cx="2531700" cy="561300"/>
          </a:xfrm>
          <a:prstGeom prst="bentConnector2">
            <a:avLst/>
          </a:prstGeom>
          <a:noFill/>
          <a:ln cap="flat" cmpd="sng" w="28575">
            <a:solidFill>
              <a:schemeClr val="dk1"/>
            </a:solidFill>
            <a:prstDash val="solid"/>
            <a:round/>
            <a:headEnd len="sm" w="sm" type="none"/>
            <a:tailEnd len="sm" w="sm" type="none"/>
          </a:ln>
        </p:spPr>
      </p:cxnSp>
      <p:sp>
        <p:nvSpPr>
          <p:cNvPr id="917" name="Google Shape;917;p85"/>
          <p:cNvSpPr txBox="1"/>
          <p:nvPr/>
        </p:nvSpPr>
        <p:spPr>
          <a:xfrm>
            <a:off x="2223681" y="2119007"/>
            <a:ext cx="18501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YAML example</a:t>
            </a:r>
            <a:endParaRPr/>
          </a:p>
        </p:txBody>
      </p:sp>
      <p:sp>
        <p:nvSpPr>
          <p:cNvPr id="918" name="Google Shape;918;p85"/>
          <p:cNvSpPr/>
          <p:nvPr/>
        </p:nvSpPr>
        <p:spPr>
          <a:xfrm>
            <a:off x="359664" y="2496270"/>
            <a:ext cx="5578221" cy="1077218"/>
          </a:xfrm>
          <a:prstGeom prst="rect">
            <a:avLst/>
          </a:prstGeom>
          <a:no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AWSTemplateFormatVersion: 2010-09-09</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Resources:</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awsexamplebucket1:</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Type: AWS::S3::Bucket</a:t>
            </a:r>
            <a:endParaRPr/>
          </a:p>
        </p:txBody>
      </p:sp>
      <p:sp>
        <p:nvSpPr>
          <p:cNvPr id="919" name="Google Shape;919;p85"/>
          <p:cNvSpPr/>
          <p:nvPr/>
        </p:nvSpPr>
        <p:spPr>
          <a:xfrm>
            <a:off x="360045" y="4800336"/>
            <a:ext cx="5577840" cy="459708"/>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YAML advantages</a:t>
            </a:r>
            <a:endParaRPr/>
          </a:p>
        </p:txBody>
      </p:sp>
      <p:sp>
        <p:nvSpPr>
          <p:cNvPr id="920" name="Google Shape;920;p85"/>
          <p:cNvSpPr txBox="1"/>
          <p:nvPr/>
        </p:nvSpPr>
        <p:spPr>
          <a:xfrm>
            <a:off x="442450" y="5445740"/>
            <a:ext cx="4827187" cy="923330"/>
          </a:xfrm>
          <a:prstGeom prst="rect">
            <a:avLst/>
          </a:prstGeom>
          <a:noFill/>
          <a:ln>
            <a:noFill/>
          </a:ln>
        </p:spPr>
        <p:txBody>
          <a:bodyPr anchorCtr="0" anchor="t" bIns="45700" lIns="91425" spcFirstLastPara="1" rIns="91425" wrap="square" tIns="45700">
            <a:spAutoFit/>
          </a:bodyPr>
          <a:lstStyle/>
          <a:p>
            <a:pPr indent="-285750" lvl="1"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Play"/>
                <a:ea typeface="Play"/>
                <a:cs typeface="Play"/>
                <a:sym typeface="Play"/>
              </a:rPr>
              <a:t>Is optimized for readability</a:t>
            </a:r>
            <a:endParaRPr/>
          </a:p>
          <a:p>
            <a:pPr indent="-285750" lvl="1"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Play"/>
                <a:ea typeface="Play"/>
                <a:cs typeface="Play"/>
                <a:sym typeface="Play"/>
              </a:rPr>
              <a:t>Is less verbose </a:t>
            </a:r>
            <a:endParaRPr/>
          </a:p>
          <a:p>
            <a:pPr indent="-285750" lvl="1"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Play"/>
                <a:ea typeface="Play"/>
                <a:cs typeface="Play"/>
                <a:sym typeface="Play"/>
              </a:rPr>
              <a:t>Supports embedded comments</a:t>
            </a:r>
            <a:endParaRPr/>
          </a:p>
        </p:txBody>
      </p:sp>
      <p:cxnSp>
        <p:nvCxnSpPr>
          <p:cNvPr id="921" name="Google Shape;921;p85"/>
          <p:cNvCxnSpPr>
            <a:stCxn id="914" idx="3"/>
            <a:endCxn id="922" idx="0"/>
          </p:cNvCxnSpPr>
          <p:nvPr/>
        </p:nvCxnSpPr>
        <p:spPr>
          <a:xfrm>
            <a:off x="6529382" y="1557674"/>
            <a:ext cx="2613300" cy="561300"/>
          </a:xfrm>
          <a:prstGeom prst="bentConnector2">
            <a:avLst/>
          </a:prstGeom>
          <a:noFill/>
          <a:ln cap="flat" cmpd="sng" w="28575">
            <a:solidFill>
              <a:schemeClr val="dk1"/>
            </a:solidFill>
            <a:prstDash val="solid"/>
            <a:round/>
            <a:headEnd len="sm" w="sm" type="none"/>
            <a:tailEnd len="sm" w="sm" type="none"/>
          </a:ln>
        </p:spPr>
      </p:cxnSp>
      <p:sp>
        <p:nvSpPr>
          <p:cNvPr id="922" name="Google Shape;922;p85"/>
          <p:cNvSpPr txBox="1"/>
          <p:nvPr/>
        </p:nvSpPr>
        <p:spPr>
          <a:xfrm>
            <a:off x="8239368" y="2119007"/>
            <a:ext cx="18069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JSON example</a:t>
            </a:r>
            <a:endParaRPr/>
          </a:p>
        </p:txBody>
      </p:sp>
      <p:sp>
        <p:nvSpPr>
          <p:cNvPr id="923" name="Google Shape;923;p85"/>
          <p:cNvSpPr/>
          <p:nvPr/>
        </p:nvSpPr>
        <p:spPr>
          <a:xfrm>
            <a:off x="6353710" y="2496270"/>
            <a:ext cx="5578221" cy="2062103"/>
          </a:xfrm>
          <a:prstGeom prst="rect">
            <a:avLst/>
          </a:prstGeom>
          <a:solidFill>
            <a:schemeClr val="lt1"/>
          </a:solidFill>
          <a:ln cap="flat" cmpd="sng" w="254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"AWSTemplateFormatVersion": "2010-09-09",</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"Resources" : {</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“awsexamplebucket1" : {</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"Type" : "AWS::S3::Bucket"</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 }</a:t>
            </a:r>
            <a:endParaRPr/>
          </a:p>
          <a:p>
            <a:pPr indent="0" lvl="0" marL="0" marR="0" rtl="0" algn="l">
              <a:spcBef>
                <a:spcPts val="0"/>
              </a:spcBef>
              <a:spcAft>
                <a:spcPts val="0"/>
              </a:spcAft>
              <a:buNone/>
            </a:pPr>
            <a:r>
              <a:rPr lang="en-US" sz="1600">
                <a:solidFill>
                  <a:schemeClr val="dk1"/>
                </a:solidFill>
                <a:latin typeface="Droid Sans Mono"/>
                <a:ea typeface="Droid Sans Mono"/>
                <a:cs typeface="Droid Sans Mono"/>
                <a:sym typeface="Droid Sans Mono"/>
              </a:rPr>
              <a:t>}</a:t>
            </a:r>
            <a:endParaRPr/>
          </a:p>
        </p:txBody>
      </p:sp>
      <p:sp>
        <p:nvSpPr>
          <p:cNvPr id="924" name="Google Shape;924;p85"/>
          <p:cNvSpPr/>
          <p:nvPr/>
        </p:nvSpPr>
        <p:spPr>
          <a:xfrm>
            <a:off x="6371401" y="4800336"/>
            <a:ext cx="5577840" cy="459708"/>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JSON advantages</a:t>
            </a:r>
            <a:endParaRPr/>
          </a:p>
        </p:txBody>
      </p:sp>
      <p:sp>
        <p:nvSpPr>
          <p:cNvPr id="925" name="Google Shape;925;p85"/>
          <p:cNvSpPr txBox="1"/>
          <p:nvPr/>
        </p:nvSpPr>
        <p:spPr>
          <a:xfrm>
            <a:off x="6353710" y="5445740"/>
            <a:ext cx="566169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More widely used by other computer systems </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(for example, APIs)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Usually less complex to generate and parse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31" name="Google Shape;931;p8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Anatomy of a CloudFormation template</a:t>
            </a:r>
            <a:endParaRPr/>
          </a:p>
        </p:txBody>
      </p:sp>
      <p:sp>
        <p:nvSpPr>
          <p:cNvPr id="932" name="Google Shape;932;p86"/>
          <p:cNvSpPr txBox="1"/>
          <p:nvPr/>
        </p:nvSpPr>
        <p:spPr>
          <a:xfrm>
            <a:off x="359664" y="1490767"/>
            <a:ext cx="5318122"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When you write a CloudFormation template you have a choice of sections to include based on your workload. </a:t>
            </a:r>
            <a:endParaRPr/>
          </a:p>
          <a:p>
            <a:pPr indent="0" lvl="0" marL="0" marR="0" rtl="0" algn="l">
              <a:spcBef>
                <a:spcPts val="0"/>
              </a:spcBef>
              <a:spcAft>
                <a:spcPts val="0"/>
              </a:spcAft>
              <a:buNone/>
            </a:pPr>
            <a:r>
              <a:t/>
            </a:r>
            <a:endParaRPr sz="1800">
              <a:solidFill>
                <a:schemeClr val="dk1"/>
              </a:solidFill>
              <a:latin typeface="Play"/>
              <a:ea typeface="Play"/>
              <a:cs typeface="Play"/>
              <a:sym typeface="Play"/>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The only required section is </a:t>
            </a:r>
            <a:r>
              <a:rPr b="1" lang="en-US" sz="1800">
                <a:solidFill>
                  <a:schemeClr val="dk1"/>
                </a:solidFill>
                <a:latin typeface="Play"/>
                <a:ea typeface="Play"/>
                <a:cs typeface="Play"/>
                <a:sym typeface="Play"/>
              </a:rPr>
              <a:t>Resources</a:t>
            </a:r>
            <a:r>
              <a:rPr lang="en-US" sz="1800">
                <a:solidFill>
                  <a:schemeClr val="dk1"/>
                </a:solidFill>
                <a:latin typeface="Play"/>
                <a:ea typeface="Play"/>
                <a:cs typeface="Play"/>
                <a:sym typeface="Play"/>
              </a:rPr>
              <a:t>. Additional sections are optional.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Play"/>
              <a:ea typeface="Play"/>
              <a:cs typeface="Play"/>
              <a:sym typeface="Play"/>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This example shows a YAML-formatted template fragment in the suggested order of sections.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Play"/>
              <a:ea typeface="Play"/>
              <a:cs typeface="Play"/>
              <a:sym typeface="Play"/>
            </a:endParaRPr>
          </a:p>
        </p:txBody>
      </p:sp>
      <p:sp>
        <p:nvSpPr>
          <p:cNvPr id="933" name="Google Shape;933;p86"/>
          <p:cNvSpPr txBox="1"/>
          <p:nvPr>
            <p:ph idx="1" type="body"/>
          </p:nvPr>
        </p:nvSpPr>
        <p:spPr>
          <a:xfrm>
            <a:off x="6374779" y="1132245"/>
            <a:ext cx="5084725" cy="5314275"/>
          </a:xfrm>
          <a:prstGeom prst="rect">
            <a:avLst/>
          </a:prstGeom>
          <a:noFill/>
          <a:ln>
            <a:noFill/>
          </a:ln>
        </p:spPr>
        <p:txBody>
          <a:bodyPr anchorCtr="0" anchor="ctr" bIns="91425" lIns="274300" spcFirstLastPara="1" rIns="182875" wrap="square" tIns="91425">
            <a:spAutoFit/>
          </a:bodyPr>
          <a:lstStyle/>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 </a:t>
            </a:r>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AWSTemplateFormatVersion: "</a:t>
            </a:r>
            <a:r>
              <a:rPr b="0" i="1" lang="en-US" sz="1800" u="none" cap="none" strike="noStrike">
                <a:solidFill>
                  <a:schemeClr val="dk1"/>
                </a:solidFill>
                <a:latin typeface="Play"/>
                <a:ea typeface="Play"/>
                <a:cs typeface="Play"/>
                <a:sym typeface="Play"/>
              </a:rPr>
              <a:t>version date</a:t>
            </a:r>
            <a:r>
              <a:rPr b="0" i="0" lang="en-US" sz="1800" u="none" cap="none" strike="noStrike">
                <a:solidFill>
                  <a:schemeClr val="dk1"/>
                </a:solidFill>
                <a:latin typeface="Play"/>
                <a:ea typeface="Play"/>
                <a:cs typeface="Play"/>
                <a:sym typeface="Play"/>
              </a:rPr>
              <a:t>" </a:t>
            </a:r>
            <a:endParaRPr b="0" i="0" sz="1800" u="none" cap="none" strike="noStrike">
              <a:solidFill>
                <a:schemeClr val="dk1"/>
              </a:solidFill>
              <a:latin typeface="Play"/>
              <a:ea typeface="Play"/>
              <a:cs typeface="Play"/>
              <a:sym typeface="Play"/>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Description: </a:t>
            </a:r>
            <a:endParaRPr/>
          </a:p>
          <a:p>
            <a:pPr indent="0" lvl="0" marL="0" marR="0" rtl="0" algn="l">
              <a:lnSpc>
                <a:spcPct val="111111"/>
              </a:lnSpc>
              <a:spcBef>
                <a:spcPts val="0"/>
              </a:spcBef>
              <a:spcAft>
                <a:spcPts val="0"/>
              </a:spcAft>
              <a:buClr>
                <a:schemeClr val="dk1"/>
              </a:buClr>
              <a:buSzPts val="1800"/>
              <a:buFont typeface="Play"/>
              <a:buNone/>
            </a:pPr>
            <a:r>
              <a:rPr b="0" i="1" lang="en-US" sz="1800" u="none" cap="none" strike="noStrike">
                <a:solidFill>
                  <a:schemeClr val="dk1"/>
                </a:solidFill>
                <a:latin typeface="Play"/>
                <a:ea typeface="Play"/>
                <a:cs typeface="Play"/>
                <a:sym typeface="Play"/>
              </a:rPr>
              <a:t>	String</a:t>
            </a:r>
            <a:r>
              <a:rPr b="0" i="0" lang="en-US" sz="1800" u="none" cap="none" strike="noStrike">
                <a:solidFill>
                  <a:schemeClr val="dk1"/>
                </a:solidFill>
                <a:latin typeface="Play"/>
                <a:ea typeface="Play"/>
                <a:cs typeface="Play"/>
                <a:sym typeface="Play"/>
              </a:rPr>
              <a:t> </a:t>
            </a:r>
            <a:endParaRPr b="0" i="0" sz="1800" u="none" cap="none" strike="noStrike">
              <a:solidFill>
                <a:schemeClr val="dk1"/>
              </a:solidFill>
              <a:latin typeface="Play"/>
              <a:ea typeface="Play"/>
              <a:cs typeface="Play"/>
              <a:sym typeface="Play"/>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Metadata: </a:t>
            </a:r>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	</a:t>
            </a:r>
            <a:r>
              <a:rPr b="0" i="1" lang="en-US" sz="1800" u="none" cap="none" strike="noStrike">
                <a:solidFill>
                  <a:schemeClr val="dk1"/>
                </a:solidFill>
                <a:latin typeface="Play"/>
                <a:ea typeface="Play"/>
                <a:cs typeface="Play"/>
                <a:sym typeface="Play"/>
              </a:rPr>
              <a:t>template metadata</a:t>
            </a:r>
            <a:r>
              <a:rPr b="0" i="0" lang="en-US" sz="1800" u="none" cap="none" strike="noStrike">
                <a:solidFill>
                  <a:schemeClr val="dk1"/>
                </a:solidFill>
                <a:latin typeface="Play"/>
                <a:ea typeface="Play"/>
                <a:cs typeface="Play"/>
                <a:sym typeface="Play"/>
              </a:rPr>
              <a:t> </a:t>
            </a:r>
            <a:endParaRPr b="0" i="0" sz="1800" u="none" cap="none" strike="noStrike">
              <a:solidFill>
                <a:schemeClr val="dk1"/>
              </a:solidFill>
              <a:latin typeface="Play"/>
              <a:ea typeface="Play"/>
              <a:cs typeface="Play"/>
              <a:sym typeface="Play"/>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Parameters: </a:t>
            </a:r>
            <a:br>
              <a:rPr b="0" i="0" lang="en-US" sz="1800" u="none" cap="none" strike="noStrike">
                <a:solidFill>
                  <a:schemeClr val="dk1"/>
                </a:solidFill>
                <a:latin typeface="Play"/>
                <a:ea typeface="Play"/>
                <a:cs typeface="Play"/>
                <a:sym typeface="Play"/>
              </a:rPr>
            </a:br>
            <a:r>
              <a:rPr b="0" i="0" lang="en-US" sz="1800" u="none" cap="none" strike="noStrike">
                <a:solidFill>
                  <a:schemeClr val="dk1"/>
                </a:solidFill>
                <a:latin typeface="Play"/>
                <a:ea typeface="Play"/>
                <a:cs typeface="Play"/>
                <a:sym typeface="Play"/>
              </a:rPr>
              <a:t>	</a:t>
            </a:r>
            <a:r>
              <a:rPr b="0" i="1" lang="en-US" sz="1800" u="none" cap="none" strike="noStrike">
                <a:solidFill>
                  <a:schemeClr val="dk1"/>
                </a:solidFill>
                <a:latin typeface="Play"/>
                <a:ea typeface="Play"/>
                <a:cs typeface="Play"/>
                <a:sym typeface="Play"/>
              </a:rPr>
              <a:t>set of parameters</a:t>
            </a:r>
            <a:r>
              <a:rPr b="0" i="0" lang="en-US" sz="1800" u="none" cap="none" strike="noStrike">
                <a:solidFill>
                  <a:schemeClr val="dk1"/>
                </a:solidFill>
                <a:latin typeface="Play"/>
                <a:ea typeface="Play"/>
                <a:cs typeface="Play"/>
                <a:sym typeface="Play"/>
              </a:rPr>
              <a:t> </a:t>
            </a:r>
            <a:endParaRPr b="0" i="0" sz="1800" u="none" cap="none" strike="noStrike">
              <a:solidFill>
                <a:schemeClr val="dk1"/>
              </a:solidFill>
              <a:latin typeface="Play"/>
              <a:ea typeface="Play"/>
              <a:cs typeface="Play"/>
              <a:sym typeface="Play"/>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Rules: </a:t>
            </a:r>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	</a:t>
            </a:r>
            <a:r>
              <a:rPr b="0" i="1" lang="en-US" sz="1800" u="none" cap="none" strike="noStrike">
                <a:solidFill>
                  <a:schemeClr val="dk1"/>
                </a:solidFill>
                <a:latin typeface="Play"/>
                <a:ea typeface="Play"/>
                <a:cs typeface="Play"/>
                <a:sym typeface="Play"/>
              </a:rPr>
              <a:t>set of rules</a:t>
            </a:r>
            <a:r>
              <a:rPr b="0" i="0" lang="en-US" sz="1800" u="none" cap="none" strike="noStrike">
                <a:solidFill>
                  <a:schemeClr val="dk1"/>
                </a:solidFill>
                <a:latin typeface="Play"/>
                <a:ea typeface="Play"/>
                <a:cs typeface="Play"/>
                <a:sym typeface="Play"/>
              </a:rPr>
              <a:t> </a:t>
            </a:r>
            <a:endParaRPr b="0" i="0" sz="1800" u="none" cap="none" strike="noStrike">
              <a:solidFill>
                <a:schemeClr val="dk1"/>
              </a:solidFill>
              <a:latin typeface="Play"/>
              <a:ea typeface="Play"/>
              <a:cs typeface="Play"/>
              <a:sym typeface="Play"/>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Mappings: </a:t>
            </a:r>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	</a:t>
            </a:r>
            <a:r>
              <a:rPr b="0" i="1" lang="en-US" sz="1800" u="none" cap="none" strike="noStrike">
                <a:solidFill>
                  <a:schemeClr val="dk1"/>
                </a:solidFill>
                <a:latin typeface="Play"/>
                <a:ea typeface="Play"/>
                <a:cs typeface="Play"/>
                <a:sym typeface="Play"/>
              </a:rPr>
              <a:t>set of mappings</a:t>
            </a:r>
            <a:r>
              <a:rPr b="0" i="0" lang="en-US" sz="1800" u="none" cap="none" strike="noStrike">
                <a:solidFill>
                  <a:schemeClr val="dk1"/>
                </a:solidFill>
                <a:latin typeface="Play"/>
                <a:ea typeface="Play"/>
                <a:cs typeface="Play"/>
                <a:sym typeface="Play"/>
              </a:rPr>
              <a:t> </a:t>
            </a:r>
            <a:endParaRPr b="0" i="0" sz="1800" u="none" cap="none" strike="noStrike">
              <a:solidFill>
                <a:schemeClr val="dk1"/>
              </a:solidFill>
              <a:latin typeface="Play"/>
              <a:ea typeface="Play"/>
              <a:cs typeface="Play"/>
              <a:sym typeface="Play"/>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Conditions: </a:t>
            </a:r>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	</a:t>
            </a:r>
            <a:r>
              <a:rPr b="0" i="1" lang="en-US" sz="1800" u="none" cap="none" strike="noStrike">
                <a:solidFill>
                  <a:schemeClr val="dk1"/>
                </a:solidFill>
                <a:latin typeface="Play"/>
                <a:ea typeface="Play"/>
                <a:cs typeface="Play"/>
                <a:sym typeface="Play"/>
              </a:rPr>
              <a:t>set of conditions</a:t>
            </a:r>
            <a:r>
              <a:rPr b="0" i="0" lang="en-US" sz="1800" u="none" cap="none" strike="noStrike">
                <a:solidFill>
                  <a:schemeClr val="dk1"/>
                </a:solidFill>
                <a:latin typeface="Play"/>
                <a:ea typeface="Play"/>
                <a:cs typeface="Play"/>
                <a:sym typeface="Play"/>
              </a:rPr>
              <a:t> </a:t>
            </a:r>
            <a:endParaRPr b="0" i="0" sz="1800" u="none" cap="none" strike="noStrike">
              <a:solidFill>
                <a:schemeClr val="dk1"/>
              </a:solidFill>
              <a:latin typeface="Play"/>
              <a:ea typeface="Play"/>
              <a:cs typeface="Play"/>
              <a:sym typeface="Play"/>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Transform: </a:t>
            </a:r>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	</a:t>
            </a:r>
            <a:r>
              <a:rPr b="0" i="1" lang="en-US" sz="1800" u="none" cap="none" strike="noStrike">
                <a:solidFill>
                  <a:schemeClr val="dk1"/>
                </a:solidFill>
                <a:latin typeface="Play"/>
                <a:ea typeface="Play"/>
                <a:cs typeface="Play"/>
                <a:sym typeface="Play"/>
              </a:rPr>
              <a:t>set of transforms</a:t>
            </a:r>
            <a:r>
              <a:rPr b="0" i="0" lang="en-US" sz="1800" u="none" cap="none" strike="noStrike">
                <a:solidFill>
                  <a:schemeClr val="dk1"/>
                </a:solidFill>
                <a:latin typeface="Play"/>
                <a:ea typeface="Play"/>
                <a:cs typeface="Play"/>
                <a:sym typeface="Play"/>
              </a:rPr>
              <a:t> </a:t>
            </a:r>
            <a:endParaRPr b="0" i="0" sz="1800" u="none" cap="none" strike="noStrike">
              <a:solidFill>
                <a:schemeClr val="dk1"/>
              </a:solidFill>
              <a:latin typeface="Play"/>
              <a:ea typeface="Play"/>
              <a:cs typeface="Play"/>
              <a:sym typeface="Play"/>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Resources: </a:t>
            </a:r>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	</a:t>
            </a:r>
            <a:r>
              <a:rPr b="0" i="1" lang="en-US" sz="1800" u="none" cap="none" strike="noStrike">
                <a:solidFill>
                  <a:schemeClr val="dk1"/>
                </a:solidFill>
                <a:latin typeface="Play"/>
                <a:ea typeface="Play"/>
                <a:cs typeface="Play"/>
                <a:sym typeface="Play"/>
              </a:rPr>
              <a:t>set of resources</a:t>
            </a:r>
            <a:r>
              <a:rPr b="0" i="0" lang="en-US" sz="1800" u="none" cap="none" strike="noStrike">
                <a:solidFill>
                  <a:schemeClr val="dk1"/>
                </a:solidFill>
                <a:latin typeface="Play"/>
                <a:ea typeface="Play"/>
                <a:cs typeface="Play"/>
                <a:sym typeface="Play"/>
              </a:rPr>
              <a:t> </a:t>
            </a:r>
            <a:endParaRPr b="0" i="0" sz="1800" u="none" cap="none" strike="noStrike">
              <a:solidFill>
                <a:schemeClr val="dk1"/>
              </a:solidFill>
              <a:latin typeface="Play"/>
              <a:ea typeface="Play"/>
              <a:cs typeface="Play"/>
              <a:sym typeface="Play"/>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Outputs: </a:t>
            </a:r>
            <a:endParaRPr/>
          </a:p>
          <a:p>
            <a:pPr indent="0" lvl="0" marL="0" marR="0" rtl="0" algn="l">
              <a:lnSpc>
                <a:spcPct val="111111"/>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	</a:t>
            </a:r>
            <a:r>
              <a:rPr b="0" i="1" lang="en-US" sz="1800" u="none" cap="none" strike="noStrike">
                <a:solidFill>
                  <a:schemeClr val="dk1"/>
                </a:solidFill>
                <a:latin typeface="Play"/>
                <a:ea typeface="Play"/>
                <a:cs typeface="Play"/>
                <a:sym typeface="Play"/>
              </a:rPr>
              <a:t>set of outputs</a:t>
            </a:r>
            <a:r>
              <a:rPr b="0" i="0" lang="en-US" sz="1800" u="none" cap="none" strike="noStrike">
                <a:solidFill>
                  <a:schemeClr val="dk1"/>
                </a:solidFill>
                <a:latin typeface="Play"/>
                <a:ea typeface="Play"/>
                <a:cs typeface="Play"/>
                <a:sym typeface="Play"/>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39" name="Google Shape;939;p8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Resources template: Create an EC2 instance</a:t>
            </a:r>
            <a:endParaRPr/>
          </a:p>
        </p:txBody>
      </p:sp>
      <p:sp>
        <p:nvSpPr>
          <p:cNvPr descr="A simple template in JSON format with name value pairs." id="940" name="Google Shape;940;p87"/>
          <p:cNvSpPr txBox="1"/>
          <p:nvPr>
            <p:ph idx="1" type="body"/>
          </p:nvPr>
        </p:nvSpPr>
        <p:spPr>
          <a:xfrm>
            <a:off x="509192" y="1260883"/>
            <a:ext cx="5430783" cy="5082533"/>
          </a:xfrm>
          <a:prstGeom prst="rect">
            <a:avLst/>
          </a:prstGeom>
          <a:solidFill>
            <a:schemeClr val="lt2"/>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a:t>
            </a:r>
            <a:r>
              <a:rPr lang="en-US" sz="1800">
                <a:solidFill>
                  <a:schemeClr val="accent6"/>
                </a:solidFill>
                <a:latin typeface="Droid Sans Mono"/>
                <a:ea typeface="Droid Sans Mono"/>
                <a:cs typeface="Droid Sans Mono"/>
                <a:sym typeface="Droid Sans Mono"/>
              </a:rPr>
              <a:t>Resources</a:t>
            </a:r>
            <a:r>
              <a:rPr lang="en-US" sz="1800">
                <a:latin typeface="Droid Sans Mono"/>
                <a:ea typeface="Droid Sans Mono"/>
                <a:cs typeface="Droid Sans Mono"/>
                <a:sym typeface="Droid Sans Mono"/>
              </a:rPr>
              <a:t>": {</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"Ec2Instance": {</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"Type": "AWS::EC2::Instance",</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"Properties": {</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"ImageId": "ami-9d23aeea",</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"InstanceType": "m3.medium",</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"KeyName": {"Ref": "KeyPair}</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a:t>
            </a:r>
            <a:endParaRPr/>
          </a:p>
          <a:p>
            <a:pPr indent="0" lvl="0" marL="0" rtl="0" algn="l">
              <a:lnSpc>
                <a:spcPct val="100000"/>
              </a:lnSpc>
              <a:spcBef>
                <a:spcPts val="0"/>
              </a:spcBef>
              <a:spcAft>
                <a:spcPts val="0"/>
              </a:spcAft>
              <a:buClr>
                <a:srgbClr val="232F3E"/>
              </a:buClr>
              <a:buSzPts val="1800"/>
              <a:buNone/>
            </a:pPr>
            <a:r>
              <a:t/>
            </a:r>
            <a:endParaRPr sz="1800">
              <a:latin typeface="Droid Sans Mono"/>
              <a:ea typeface="Droid Sans Mono"/>
              <a:cs typeface="Droid Sans Mono"/>
              <a:sym typeface="Droid Sans Mono"/>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a:t>
            </a:r>
            <a:r>
              <a:rPr lang="en-US" sz="1800">
                <a:solidFill>
                  <a:schemeClr val="accent6"/>
                </a:solidFill>
                <a:latin typeface="Droid Sans Mono"/>
                <a:ea typeface="Droid Sans Mono"/>
                <a:cs typeface="Droid Sans Mono"/>
                <a:sym typeface="Droid Sans Mono"/>
              </a:rPr>
              <a:t>Outputs</a:t>
            </a:r>
            <a:r>
              <a:rPr lang="en-US" sz="1800">
                <a:latin typeface="Droid Sans Mono"/>
                <a:ea typeface="Droid Sans Mono"/>
                <a:cs typeface="Droid Sans Mono"/>
                <a:sym typeface="Droid Sans Mono"/>
              </a:rPr>
              <a:t>": {</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"InstanceId": {</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"Description": "InstanceId",</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"Value": {"Ref": "Ec2Instance"}</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 	}</a:t>
            </a:r>
            <a:endParaRPr/>
          </a:p>
          <a:p>
            <a:pPr indent="0" lvl="0" marL="0" rtl="0" algn="l">
              <a:lnSpc>
                <a:spcPct val="100000"/>
              </a:lnSpc>
              <a:spcBef>
                <a:spcPts val="0"/>
              </a:spcBef>
              <a:spcAft>
                <a:spcPts val="0"/>
              </a:spcAft>
              <a:buClr>
                <a:srgbClr val="232F3E"/>
              </a:buClr>
              <a:buSzPts val="1800"/>
              <a:buNone/>
            </a:pPr>
            <a:r>
              <a:rPr lang="en-US" sz="1800">
                <a:latin typeface="Droid Sans Mono"/>
                <a:ea typeface="Droid Sans Mono"/>
                <a:cs typeface="Droid Sans Mono"/>
                <a:sym typeface="Droid Sans Mono"/>
              </a:rPr>
              <a:t>}</a:t>
            </a:r>
            <a:endParaRPr/>
          </a:p>
        </p:txBody>
      </p:sp>
      <p:cxnSp>
        <p:nvCxnSpPr>
          <p:cNvPr id="941" name="Google Shape;941;p87"/>
          <p:cNvCxnSpPr/>
          <p:nvPr/>
        </p:nvCxnSpPr>
        <p:spPr>
          <a:xfrm rot="10800000">
            <a:off x="6065478" y="2516894"/>
            <a:ext cx="582933" cy="0"/>
          </a:xfrm>
          <a:prstGeom prst="straightConnector1">
            <a:avLst/>
          </a:prstGeom>
          <a:noFill/>
          <a:ln cap="flat" cmpd="sng" w="28575">
            <a:solidFill>
              <a:schemeClr val="dk1"/>
            </a:solidFill>
            <a:prstDash val="solid"/>
            <a:round/>
            <a:headEnd len="sm" w="sm" type="none"/>
            <a:tailEnd len="med" w="med" type="triangle"/>
          </a:ln>
        </p:spPr>
      </p:cxnSp>
      <p:sp>
        <p:nvSpPr>
          <p:cNvPr id="942" name="Google Shape;942;p87"/>
          <p:cNvSpPr/>
          <p:nvPr/>
        </p:nvSpPr>
        <p:spPr>
          <a:xfrm>
            <a:off x="6790187" y="2239895"/>
            <a:ext cx="4731252" cy="5539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Resources </a:t>
            </a:r>
            <a:r>
              <a:rPr lang="en-US" sz="1800">
                <a:solidFill>
                  <a:schemeClr val="dk1"/>
                </a:solidFill>
                <a:latin typeface="Play"/>
                <a:ea typeface="Play"/>
                <a:cs typeface="Play"/>
                <a:sym typeface="Play"/>
              </a:rPr>
              <a:t>define what needs to be created in the AWS account (all you need).</a:t>
            </a:r>
            <a:endParaRPr/>
          </a:p>
        </p:txBody>
      </p:sp>
      <p:cxnSp>
        <p:nvCxnSpPr>
          <p:cNvPr id="943" name="Google Shape;943;p87"/>
          <p:cNvCxnSpPr/>
          <p:nvPr/>
        </p:nvCxnSpPr>
        <p:spPr>
          <a:xfrm rot="10800000">
            <a:off x="6065479" y="4677592"/>
            <a:ext cx="582933" cy="0"/>
          </a:xfrm>
          <a:prstGeom prst="straightConnector1">
            <a:avLst/>
          </a:prstGeom>
          <a:noFill/>
          <a:ln cap="flat" cmpd="sng" w="28575">
            <a:solidFill>
              <a:schemeClr val="dk1"/>
            </a:solidFill>
            <a:prstDash val="solid"/>
            <a:round/>
            <a:headEnd len="sm" w="sm" type="none"/>
            <a:tailEnd len="med" w="med" type="triangle"/>
          </a:ln>
        </p:spPr>
      </p:cxnSp>
      <p:sp>
        <p:nvSpPr>
          <p:cNvPr id="944" name="Google Shape;944;p87"/>
          <p:cNvSpPr/>
          <p:nvPr/>
        </p:nvSpPr>
        <p:spPr>
          <a:xfrm>
            <a:off x="6790187" y="4400593"/>
            <a:ext cx="4619934" cy="5539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Outputs </a:t>
            </a:r>
            <a:r>
              <a:rPr lang="en-US" sz="1800">
                <a:solidFill>
                  <a:schemeClr val="dk1"/>
                </a:solidFill>
                <a:latin typeface="Play"/>
                <a:ea typeface="Play"/>
                <a:cs typeface="Play"/>
                <a:sym typeface="Play"/>
              </a:rPr>
              <a:t>specify the values returned after the stack is created.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50" name="Google Shape;950;p8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CloudFormation Designer (Designer)</a:t>
            </a:r>
            <a:endParaRPr/>
          </a:p>
        </p:txBody>
      </p:sp>
      <p:grpSp>
        <p:nvGrpSpPr>
          <p:cNvPr descr="AWS CloudFormation Designer panes and components. See details in the notes. " id="951" name="Google Shape;951;p88"/>
          <p:cNvGrpSpPr/>
          <p:nvPr/>
        </p:nvGrpSpPr>
        <p:grpSpPr>
          <a:xfrm>
            <a:off x="79269" y="1159362"/>
            <a:ext cx="11086874" cy="5287158"/>
            <a:chOff x="79269" y="1159362"/>
            <a:chExt cx="11086874" cy="5287158"/>
          </a:xfrm>
        </p:grpSpPr>
        <p:pic>
          <p:nvPicPr>
            <p:cNvPr descr="AWS CloudFormation Designer panes and components. See details in the notes. " id="952" name="Google Shape;952;p88"/>
            <p:cNvPicPr preferRelativeResize="0"/>
            <p:nvPr/>
          </p:nvPicPr>
          <p:blipFill rotWithShape="1">
            <a:blip r:embed="rId3">
              <a:alphaModFix/>
            </a:blip>
            <a:srcRect b="0" l="0" r="0" t="0"/>
            <a:stretch/>
          </p:blipFill>
          <p:spPr>
            <a:xfrm>
              <a:off x="1053152" y="1184414"/>
              <a:ext cx="10112991" cy="5262106"/>
            </a:xfrm>
            <a:prstGeom prst="rect">
              <a:avLst/>
            </a:prstGeom>
            <a:noFill/>
            <a:ln>
              <a:noFill/>
            </a:ln>
          </p:spPr>
        </p:pic>
        <p:sp>
          <p:nvSpPr>
            <p:cNvPr id="953" name="Google Shape;953;p88"/>
            <p:cNvSpPr/>
            <p:nvPr/>
          </p:nvSpPr>
          <p:spPr>
            <a:xfrm>
              <a:off x="620471" y="1159362"/>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a:t>
              </a:r>
              <a:endParaRPr/>
            </a:p>
          </p:txBody>
        </p:sp>
        <p:sp>
          <p:nvSpPr>
            <p:cNvPr id="954" name="Google Shape;954;p88"/>
            <p:cNvSpPr txBox="1"/>
            <p:nvPr/>
          </p:nvSpPr>
          <p:spPr>
            <a:xfrm>
              <a:off x="79269" y="1581303"/>
              <a:ext cx="914400" cy="338554"/>
            </a:xfrm>
            <a:prstGeom prst="rect">
              <a:avLst/>
            </a:prstGeom>
            <a:solidFill>
              <a:srgbClr val="007FA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Play"/>
                  <a:ea typeface="Play"/>
                  <a:cs typeface="Play"/>
                  <a:sym typeface="Play"/>
                </a:rPr>
                <a:t>Toolbar</a:t>
              </a:r>
              <a:endParaRPr/>
            </a:p>
          </p:txBody>
        </p:sp>
        <p:sp>
          <p:nvSpPr>
            <p:cNvPr id="955" name="Google Shape;955;p88"/>
            <p:cNvSpPr/>
            <p:nvPr/>
          </p:nvSpPr>
          <p:spPr>
            <a:xfrm>
              <a:off x="620471" y="2716986"/>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2</a:t>
              </a:r>
              <a:endParaRPr/>
            </a:p>
          </p:txBody>
        </p:sp>
        <p:sp>
          <p:nvSpPr>
            <p:cNvPr id="956" name="Google Shape;956;p88"/>
            <p:cNvSpPr txBox="1"/>
            <p:nvPr/>
          </p:nvSpPr>
          <p:spPr>
            <a:xfrm>
              <a:off x="79269" y="3124409"/>
              <a:ext cx="1188720" cy="584775"/>
            </a:xfrm>
            <a:prstGeom prst="rect">
              <a:avLst/>
            </a:prstGeom>
            <a:solidFill>
              <a:srgbClr val="007FA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Play"/>
                  <a:ea typeface="Play"/>
                  <a:cs typeface="Play"/>
                  <a:sym typeface="Play"/>
                </a:rPr>
                <a:t>Resources types pane</a:t>
              </a:r>
              <a:endParaRPr/>
            </a:p>
          </p:txBody>
        </p:sp>
        <p:sp>
          <p:nvSpPr>
            <p:cNvPr id="957" name="Google Shape;957;p88"/>
            <p:cNvSpPr/>
            <p:nvPr/>
          </p:nvSpPr>
          <p:spPr>
            <a:xfrm>
              <a:off x="4242224" y="2150586"/>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3</a:t>
              </a:r>
              <a:endParaRPr/>
            </a:p>
          </p:txBody>
        </p:sp>
        <p:sp>
          <p:nvSpPr>
            <p:cNvPr id="958" name="Google Shape;958;p88"/>
            <p:cNvSpPr txBox="1"/>
            <p:nvPr/>
          </p:nvSpPr>
          <p:spPr>
            <a:xfrm>
              <a:off x="3754709" y="2570532"/>
              <a:ext cx="1340790" cy="338554"/>
            </a:xfrm>
            <a:prstGeom prst="rect">
              <a:avLst/>
            </a:prstGeom>
            <a:solidFill>
              <a:srgbClr val="007FA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Play"/>
                  <a:ea typeface="Play"/>
                  <a:cs typeface="Play"/>
                  <a:sym typeface="Play"/>
                </a:rPr>
                <a:t>Canvas pane</a:t>
              </a:r>
              <a:endParaRPr/>
            </a:p>
          </p:txBody>
        </p:sp>
        <p:sp>
          <p:nvSpPr>
            <p:cNvPr id="959" name="Google Shape;959;p88"/>
            <p:cNvSpPr/>
            <p:nvPr/>
          </p:nvSpPr>
          <p:spPr>
            <a:xfrm>
              <a:off x="10246925" y="1885279"/>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4</a:t>
              </a:r>
              <a:endParaRPr/>
            </a:p>
          </p:txBody>
        </p:sp>
        <p:sp>
          <p:nvSpPr>
            <p:cNvPr id="960" name="Google Shape;960;p88"/>
            <p:cNvSpPr txBox="1"/>
            <p:nvPr/>
          </p:nvSpPr>
          <p:spPr>
            <a:xfrm>
              <a:off x="7993506" y="1898882"/>
              <a:ext cx="2194560" cy="338554"/>
            </a:xfrm>
            <a:prstGeom prst="rect">
              <a:avLst/>
            </a:prstGeom>
            <a:solidFill>
              <a:srgbClr val="007FA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Play"/>
                  <a:ea typeface="Play"/>
                  <a:cs typeface="Play"/>
                  <a:sym typeface="Play"/>
                </a:rPr>
                <a:t>Fit-to-window button</a:t>
              </a:r>
              <a:endParaRPr/>
            </a:p>
          </p:txBody>
        </p:sp>
        <p:sp>
          <p:nvSpPr>
            <p:cNvPr id="961" name="Google Shape;961;p88"/>
            <p:cNvSpPr/>
            <p:nvPr/>
          </p:nvSpPr>
          <p:spPr>
            <a:xfrm>
              <a:off x="10246925" y="3340199"/>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5</a:t>
              </a:r>
              <a:endParaRPr/>
            </a:p>
          </p:txBody>
        </p:sp>
        <p:sp>
          <p:nvSpPr>
            <p:cNvPr id="962" name="Google Shape;962;p88"/>
            <p:cNvSpPr txBox="1"/>
            <p:nvPr/>
          </p:nvSpPr>
          <p:spPr>
            <a:xfrm>
              <a:off x="7993506" y="3230692"/>
              <a:ext cx="2194560" cy="584775"/>
            </a:xfrm>
            <a:prstGeom prst="rect">
              <a:avLst/>
            </a:prstGeom>
            <a:solidFill>
              <a:srgbClr val="007FA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Play"/>
                  <a:ea typeface="Play"/>
                  <a:cs typeface="Play"/>
                  <a:sym typeface="Play"/>
                </a:rPr>
                <a:t>Full screen and Split screen buttons</a:t>
              </a:r>
              <a:endParaRPr/>
            </a:p>
          </p:txBody>
        </p:sp>
        <p:sp>
          <p:nvSpPr>
            <p:cNvPr id="963" name="Google Shape;963;p88"/>
            <p:cNvSpPr/>
            <p:nvPr/>
          </p:nvSpPr>
          <p:spPr>
            <a:xfrm>
              <a:off x="4018936" y="4847217"/>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6</a:t>
              </a:r>
              <a:endParaRPr/>
            </a:p>
          </p:txBody>
        </p:sp>
        <p:sp>
          <p:nvSpPr>
            <p:cNvPr id="964" name="Google Shape;964;p88"/>
            <p:cNvSpPr txBox="1"/>
            <p:nvPr/>
          </p:nvSpPr>
          <p:spPr>
            <a:xfrm>
              <a:off x="4444239" y="4737710"/>
              <a:ext cx="2194560" cy="584775"/>
            </a:xfrm>
            <a:prstGeom prst="rect">
              <a:avLst/>
            </a:prstGeom>
            <a:solidFill>
              <a:srgbClr val="007FA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Play"/>
                  <a:ea typeface="Play"/>
                  <a:cs typeface="Play"/>
                  <a:sym typeface="Play"/>
                </a:rPr>
                <a:t>Integrated JSON and YAML editor pane</a:t>
              </a:r>
              <a:endParaRPr/>
            </a:p>
          </p:txBody>
        </p:sp>
        <p:sp>
          <p:nvSpPr>
            <p:cNvPr id="965" name="Google Shape;965;p88"/>
            <p:cNvSpPr/>
            <p:nvPr/>
          </p:nvSpPr>
          <p:spPr>
            <a:xfrm>
              <a:off x="9316172" y="4775288"/>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7</a:t>
              </a:r>
              <a:endParaRPr/>
            </a:p>
          </p:txBody>
        </p:sp>
        <p:sp>
          <p:nvSpPr>
            <p:cNvPr id="966" name="Google Shape;966;p88"/>
            <p:cNvSpPr txBox="1"/>
            <p:nvPr/>
          </p:nvSpPr>
          <p:spPr>
            <a:xfrm>
              <a:off x="9284168" y="5211084"/>
              <a:ext cx="1599768" cy="338554"/>
            </a:xfrm>
            <a:prstGeom prst="rect">
              <a:avLst/>
            </a:prstGeom>
            <a:solidFill>
              <a:srgbClr val="007FA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Play"/>
                  <a:ea typeface="Play"/>
                  <a:cs typeface="Play"/>
                  <a:sym typeface="Play"/>
                </a:rPr>
                <a:t>Messages pane</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72" name="Google Shape;972;p8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Using conditions</a:t>
            </a:r>
            <a:endParaRPr/>
          </a:p>
        </p:txBody>
      </p:sp>
      <p:grpSp>
        <p:nvGrpSpPr>
          <p:cNvPr descr="A diagram of conditions being used to provision a production environment and a development environment. See the notes for more details." id="973" name="Google Shape;973;p89"/>
          <p:cNvGrpSpPr/>
          <p:nvPr/>
        </p:nvGrpSpPr>
        <p:grpSpPr>
          <a:xfrm>
            <a:off x="518897" y="1160907"/>
            <a:ext cx="11372329" cy="5148452"/>
            <a:chOff x="518897" y="1160907"/>
            <a:chExt cx="11372329" cy="5148452"/>
          </a:xfrm>
        </p:grpSpPr>
        <p:grpSp>
          <p:nvGrpSpPr>
            <p:cNvPr descr="A diagram of a development environment that exists in a single AZ.&#10;" id="974" name="Google Shape;974;p89"/>
            <p:cNvGrpSpPr/>
            <p:nvPr/>
          </p:nvGrpSpPr>
          <p:grpSpPr>
            <a:xfrm>
              <a:off x="8871777" y="1160907"/>
              <a:ext cx="3019449" cy="5148452"/>
              <a:chOff x="8871777" y="1160907"/>
              <a:chExt cx="3019449" cy="5148452"/>
            </a:xfrm>
          </p:grpSpPr>
          <p:cxnSp>
            <p:nvCxnSpPr>
              <p:cNvPr id="975" name="Google Shape;975;p89"/>
              <p:cNvCxnSpPr>
                <a:stCxn id="976" idx="2"/>
                <a:endCxn id="977" idx="0"/>
              </p:cNvCxnSpPr>
              <p:nvPr/>
            </p:nvCxnSpPr>
            <p:spPr>
              <a:xfrm flipH="1">
                <a:off x="10091401" y="2233927"/>
                <a:ext cx="290100" cy="816300"/>
              </a:xfrm>
              <a:prstGeom prst="straightConnector1">
                <a:avLst/>
              </a:prstGeom>
              <a:noFill/>
              <a:ln cap="flat" cmpd="sng" w="9525">
                <a:solidFill>
                  <a:srgbClr val="A5A5A5"/>
                </a:solidFill>
                <a:prstDash val="solid"/>
                <a:round/>
                <a:headEnd len="sm" w="sm" type="none"/>
                <a:tailEnd len="sm" w="sm" type="none"/>
              </a:ln>
            </p:spPr>
          </p:cxnSp>
          <p:cxnSp>
            <p:nvCxnSpPr>
              <p:cNvPr id="978" name="Google Shape;978;p89"/>
              <p:cNvCxnSpPr>
                <a:stCxn id="976" idx="2"/>
                <a:endCxn id="979" idx="0"/>
              </p:cNvCxnSpPr>
              <p:nvPr/>
            </p:nvCxnSpPr>
            <p:spPr>
              <a:xfrm>
                <a:off x="10381501" y="2233927"/>
                <a:ext cx="290400" cy="816300"/>
              </a:xfrm>
              <a:prstGeom prst="straightConnector1">
                <a:avLst/>
              </a:prstGeom>
              <a:noFill/>
              <a:ln cap="flat" cmpd="sng" w="9525">
                <a:solidFill>
                  <a:srgbClr val="A5A5A5"/>
                </a:solidFill>
                <a:prstDash val="solid"/>
                <a:round/>
                <a:headEnd len="sm" w="sm" type="none"/>
                <a:tailEnd len="sm" w="sm" type="none"/>
              </a:ln>
            </p:spPr>
          </p:cxnSp>
          <p:cxnSp>
            <p:nvCxnSpPr>
              <p:cNvPr id="980" name="Google Shape;980;p89"/>
              <p:cNvCxnSpPr>
                <a:stCxn id="977" idx="2"/>
                <a:endCxn id="981" idx="0"/>
              </p:cNvCxnSpPr>
              <p:nvPr/>
            </p:nvCxnSpPr>
            <p:spPr>
              <a:xfrm>
                <a:off x="10091476" y="3507286"/>
                <a:ext cx="290100" cy="174000"/>
              </a:xfrm>
              <a:prstGeom prst="straightConnector1">
                <a:avLst/>
              </a:prstGeom>
              <a:noFill/>
              <a:ln cap="flat" cmpd="sng" w="9525">
                <a:solidFill>
                  <a:srgbClr val="A5A5A5"/>
                </a:solidFill>
                <a:prstDash val="solid"/>
                <a:round/>
                <a:headEnd len="sm" w="sm" type="none"/>
                <a:tailEnd len="sm" w="sm" type="none"/>
              </a:ln>
            </p:spPr>
          </p:cxnSp>
          <p:cxnSp>
            <p:nvCxnSpPr>
              <p:cNvPr id="982" name="Google Shape;982;p89"/>
              <p:cNvCxnSpPr>
                <a:stCxn id="979" idx="2"/>
                <a:endCxn id="981" idx="0"/>
              </p:cNvCxnSpPr>
              <p:nvPr/>
            </p:nvCxnSpPr>
            <p:spPr>
              <a:xfrm flipH="1">
                <a:off x="10381486" y="3507286"/>
                <a:ext cx="290400" cy="174000"/>
              </a:xfrm>
              <a:prstGeom prst="straightConnector1">
                <a:avLst/>
              </a:prstGeom>
              <a:noFill/>
              <a:ln cap="flat" cmpd="sng" w="9525">
                <a:solidFill>
                  <a:srgbClr val="A5A5A5"/>
                </a:solidFill>
                <a:prstDash val="solid"/>
                <a:round/>
                <a:headEnd len="sm" w="sm" type="none"/>
                <a:tailEnd len="sm" w="sm" type="none"/>
              </a:ln>
            </p:spPr>
          </p:cxnSp>
          <p:cxnSp>
            <p:nvCxnSpPr>
              <p:cNvPr id="983" name="Google Shape;983;p89"/>
              <p:cNvCxnSpPr>
                <a:stCxn id="981" idx="2"/>
                <a:endCxn id="984" idx="0"/>
              </p:cNvCxnSpPr>
              <p:nvPr/>
            </p:nvCxnSpPr>
            <p:spPr>
              <a:xfrm flipH="1">
                <a:off x="9812401" y="4138403"/>
                <a:ext cx="569100" cy="381600"/>
              </a:xfrm>
              <a:prstGeom prst="straightConnector1">
                <a:avLst/>
              </a:prstGeom>
              <a:noFill/>
              <a:ln cap="flat" cmpd="sng" w="9525">
                <a:solidFill>
                  <a:srgbClr val="A5A5A5"/>
                </a:solidFill>
                <a:prstDash val="solid"/>
                <a:round/>
                <a:headEnd len="sm" w="sm" type="none"/>
                <a:tailEnd len="sm" w="sm" type="none"/>
              </a:ln>
            </p:spPr>
          </p:cxnSp>
          <p:cxnSp>
            <p:nvCxnSpPr>
              <p:cNvPr id="985" name="Google Shape;985;p89"/>
              <p:cNvCxnSpPr>
                <a:stCxn id="981" idx="2"/>
                <a:endCxn id="986" idx="0"/>
              </p:cNvCxnSpPr>
              <p:nvPr/>
            </p:nvCxnSpPr>
            <p:spPr>
              <a:xfrm>
                <a:off x="10381501" y="4138403"/>
                <a:ext cx="590100" cy="381600"/>
              </a:xfrm>
              <a:prstGeom prst="straightConnector1">
                <a:avLst/>
              </a:prstGeom>
              <a:noFill/>
              <a:ln cap="flat" cmpd="sng" w="9525">
                <a:solidFill>
                  <a:srgbClr val="A5A5A5"/>
                </a:solidFill>
                <a:prstDash val="solid"/>
                <a:round/>
                <a:headEnd len="sm" w="sm" type="none"/>
                <a:tailEnd len="sm" w="sm" type="none"/>
              </a:ln>
            </p:spPr>
          </p:cxnSp>
          <p:cxnSp>
            <p:nvCxnSpPr>
              <p:cNvPr id="987" name="Google Shape;987;p89"/>
              <p:cNvCxnSpPr>
                <a:stCxn id="981" idx="2"/>
                <a:endCxn id="988" idx="0"/>
              </p:cNvCxnSpPr>
              <p:nvPr/>
            </p:nvCxnSpPr>
            <p:spPr>
              <a:xfrm>
                <a:off x="10381501" y="4138403"/>
                <a:ext cx="0" cy="381600"/>
              </a:xfrm>
              <a:prstGeom prst="straightConnector1">
                <a:avLst/>
              </a:prstGeom>
              <a:noFill/>
              <a:ln cap="flat" cmpd="sng" w="9525">
                <a:solidFill>
                  <a:srgbClr val="A5A5A5"/>
                </a:solidFill>
                <a:prstDash val="solid"/>
                <a:round/>
                <a:headEnd len="sm" w="sm" type="none"/>
                <a:tailEnd len="sm" w="sm" type="none"/>
              </a:ln>
            </p:spPr>
          </p:cxnSp>
          <p:cxnSp>
            <p:nvCxnSpPr>
              <p:cNvPr id="989" name="Google Shape;989;p89"/>
              <p:cNvCxnSpPr>
                <a:stCxn id="984" idx="2"/>
                <a:endCxn id="990" idx="0"/>
              </p:cNvCxnSpPr>
              <p:nvPr/>
            </p:nvCxnSpPr>
            <p:spPr>
              <a:xfrm>
                <a:off x="9812351" y="4977172"/>
                <a:ext cx="569100" cy="432600"/>
              </a:xfrm>
              <a:prstGeom prst="straightConnector1">
                <a:avLst/>
              </a:prstGeom>
              <a:noFill/>
              <a:ln cap="flat" cmpd="sng" w="9525">
                <a:solidFill>
                  <a:srgbClr val="A5A5A5"/>
                </a:solidFill>
                <a:prstDash val="solid"/>
                <a:round/>
                <a:headEnd len="sm" w="sm" type="none"/>
                <a:tailEnd len="sm" w="sm" type="none"/>
              </a:ln>
            </p:spPr>
          </p:cxnSp>
          <p:cxnSp>
            <p:nvCxnSpPr>
              <p:cNvPr id="991" name="Google Shape;991;p89"/>
              <p:cNvCxnSpPr>
                <a:stCxn id="988" idx="2"/>
                <a:endCxn id="990" idx="0"/>
              </p:cNvCxnSpPr>
              <p:nvPr/>
            </p:nvCxnSpPr>
            <p:spPr>
              <a:xfrm>
                <a:off x="10381501" y="4977172"/>
                <a:ext cx="0" cy="432600"/>
              </a:xfrm>
              <a:prstGeom prst="straightConnector1">
                <a:avLst/>
              </a:prstGeom>
              <a:noFill/>
              <a:ln cap="flat" cmpd="sng" w="9525">
                <a:solidFill>
                  <a:srgbClr val="A5A5A5"/>
                </a:solidFill>
                <a:prstDash val="solid"/>
                <a:round/>
                <a:headEnd len="sm" w="sm" type="none"/>
                <a:tailEnd len="sm" w="sm" type="none"/>
              </a:ln>
            </p:spPr>
          </p:cxnSp>
          <p:cxnSp>
            <p:nvCxnSpPr>
              <p:cNvPr id="992" name="Google Shape;992;p89"/>
              <p:cNvCxnSpPr>
                <a:stCxn id="986" idx="2"/>
                <a:endCxn id="990" idx="0"/>
              </p:cNvCxnSpPr>
              <p:nvPr/>
            </p:nvCxnSpPr>
            <p:spPr>
              <a:xfrm flipH="1">
                <a:off x="10381392" y="4977172"/>
                <a:ext cx="590100" cy="432600"/>
              </a:xfrm>
              <a:prstGeom prst="straightConnector1">
                <a:avLst/>
              </a:prstGeom>
              <a:noFill/>
              <a:ln cap="flat" cmpd="sng" w="9525">
                <a:solidFill>
                  <a:srgbClr val="A5A5A5"/>
                </a:solidFill>
                <a:prstDash val="solid"/>
                <a:round/>
                <a:headEnd len="sm" w="sm" type="none"/>
                <a:tailEnd len="sm" w="sm" type="none"/>
              </a:ln>
            </p:spPr>
          </p:cxnSp>
          <p:pic>
            <p:nvPicPr>
              <p:cNvPr descr="Amazon RDS instance instance icon for the Database category." id="990" name="Google Shape;990;p89"/>
              <p:cNvPicPr preferRelativeResize="0"/>
              <p:nvPr/>
            </p:nvPicPr>
            <p:blipFill rotWithShape="1">
              <a:blip r:embed="rId3">
                <a:alphaModFix/>
              </a:blip>
              <a:srcRect b="0" l="0" r="0" t="0"/>
              <a:stretch/>
            </p:blipFill>
            <p:spPr>
              <a:xfrm>
                <a:off x="10152901" y="5409877"/>
                <a:ext cx="457200" cy="457200"/>
              </a:xfrm>
              <a:prstGeom prst="rect">
                <a:avLst/>
              </a:prstGeom>
              <a:noFill/>
              <a:ln>
                <a:noFill/>
              </a:ln>
            </p:spPr>
          </p:pic>
          <p:sp>
            <p:nvSpPr>
              <p:cNvPr id="993" name="Google Shape;993;p89"/>
              <p:cNvSpPr txBox="1"/>
              <p:nvPr/>
            </p:nvSpPr>
            <p:spPr>
              <a:xfrm>
                <a:off x="9373503" y="5851860"/>
                <a:ext cx="2015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Primary database</a:t>
                </a:r>
                <a:endParaRPr/>
              </a:p>
            </p:txBody>
          </p:sp>
          <p:pic>
            <p:nvPicPr>
              <p:cNvPr descr="Application Load Balancer resource icon for the Elastic Load Balancing service." id="976" name="Google Shape;976;p89"/>
              <p:cNvPicPr preferRelativeResize="0"/>
              <p:nvPr/>
            </p:nvPicPr>
            <p:blipFill rotWithShape="1">
              <a:blip r:embed="rId4">
                <a:alphaModFix/>
              </a:blip>
              <a:srcRect b="0" l="0" r="0" t="0"/>
              <a:stretch/>
            </p:blipFill>
            <p:spPr>
              <a:xfrm>
                <a:off x="10152901" y="1776727"/>
                <a:ext cx="457200" cy="457200"/>
              </a:xfrm>
              <a:prstGeom prst="rect">
                <a:avLst/>
              </a:prstGeom>
              <a:noFill/>
              <a:ln>
                <a:noFill/>
              </a:ln>
            </p:spPr>
          </p:pic>
          <p:pic>
            <p:nvPicPr>
              <p:cNvPr descr="Application Load Balancer resource icon for the Elastic Load Balancing service." id="981" name="Google Shape;981;p89"/>
              <p:cNvPicPr preferRelativeResize="0"/>
              <p:nvPr/>
            </p:nvPicPr>
            <p:blipFill rotWithShape="1">
              <a:blip r:embed="rId4">
                <a:alphaModFix/>
              </a:blip>
              <a:srcRect b="0" l="0" r="0" t="0"/>
              <a:stretch/>
            </p:blipFill>
            <p:spPr>
              <a:xfrm>
                <a:off x="10152901" y="3681203"/>
                <a:ext cx="457200" cy="457200"/>
              </a:xfrm>
              <a:prstGeom prst="rect">
                <a:avLst/>
              </a:prstGeom>
              <a:noFill/>
              <a:ln>
                <a:noFill/>
              </a:ln>
            </p:spPr>
          </p:pic>
          <p:grpSp>
            <p:nvGrpSpPr>
              <p:cNvPr descr="Virtual private cloud (VPC) group." id="994" name="Google Shape;994;p89"/>
              <p:cNvGrpSpPr/>
              <p:nvPr/>
            </p:nvGrpSpPr>
            <p:grpSpPr>
              <a:xfrm>
                <a:off x="8871777" y="1582346"/>
                <a:ext cx="3019449" cy="4727013"/>
                <a:chOff x="2338122" y="2608551"/>
                <a:chExt cx="2381847" cy="4715792"/>
              </a:xfrm>
            </p:grpSpPr>
            <p:sp>
              <p:nvSpPr>
                <p:cNvPr id="995" name="Google Shape;995;p89"/>
                <p:cNvSpPr/>
                <p:nvPr/>
              </p:nvSpPr>
              <p:spPr>
                <a:xfrm>
                  <a:off x="2338122" y="2618864"/>
                  <a:ext cx="2381847" cy="4705479"/>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  VPC</a:t>
                  </a:r>
                  <a:endParaRPr/>
                </a:p>
              </p:txBody>
            </p:sp>
            <p:pic>
              <p:nvPicPr>
                <p:cNvPr descr="VPC group icon. " id="996" name="Google Shape;996;p89"/>
                <p:cNvPicPr preferRelativeResize="0"/>
                <p:nvPr/>
              </p:nvPicPr>
              <p:blipFill rotWithShape="1">
                <a:blip r:embed="rId5">
                  <a:alphaModFix/>
                </a:blip>
                <a:srcRect b="0" l="0" r="0" t="0"/>
                <a:stretch/>
              </p:blipFill>
              <p:spPr>
                <a:xfrm>
                  <a:off x="2340317" y="2608551"/>
                  <a:ext cx="317377" cy="387152"/>
                </a:xfrm>
                <a:prstGeom prst="rect">
                  <a:avLst/>
                </a:prstGeom>
                <a:noFill/>
                <a:ln>
                  <a:noFill/>
                </a:ln>
              </p:spPr>
            </p:pic>
          </p:grpSp>
          <p:sp>
            <p:nvSpPr>
              <p:cNvPr descr="Availability Zone group." id="997" name="Google Shape;997;p89"/>
              <p:cNvSpPr/>
              <p:nvPr/>
            </p:nvSpPr>
            <p:spPr>
              <a:xfrm>
                <a:off x="9006929" y="2354127"/>
                <a:ext cx="2749144" cy="3827861"/>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A</a:t>
                </a:r>
                <a:endParaRPr/>
              </a:p>
            </p:txBody>
          </p:sp>
          <p:sp>
            <p:nvSpPr>
              <p:cNvPr id="998" name="Google Shape;998;p89"/>
              <p:cNvSpPr txBox="1"/>
              <p:nvPr/>
            </p:nvSpPr>
            <p:spPr>
              <a:xfrm>
                <a:off x="9290030" y="1160907"/>
                <a:ext cx="207909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Play"/>
                    <a:ea typeface="Play"/>
                    <a:cs typeface="Play"/>
                    <a:sym typeface="Play"/>
                  </a:rPr>
                  <a:t>Development </a:t>
                </a:r>
                <a:endParaRPr/>
              </a:p>
            </p:txBody>
          </p:sp>
          <p:sp>
            <p:nvSpPr>
              <p:cNvPr descr="Generic group dashed." id="999" name="Google Shape;999;p89"/>
              <p:cNvSpPr/>
              <p:nvPr/>
            </p:nvSpPr>
            <p:spPr>
              <a:xfrm>
                <a:off x="9136847" y="2786763"/>
                <a:ext cx="2489308" cy="813816"/>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sp>
            <p:nvSpPr>
              <p:cNvPr descr="Generic group dashed." id="1000" name="Google Shape;1000;p89"/>
              <p:cNvSpPr/>
              <p:nvPr/>
            </p:nvSpPr>
            <p:spPr>
              <a:xfrm>
                <a:off x="9134869" y="4240862"/>
                <a:ext cx="2487168" cy="813816"/>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sp>
            <p:nvSpPr>
              <p:cNvPr id="1001" name="Google Shape;1001;p89"/>
              <p:cNvSpPr txBox="1"/>
              <p:nvPr/>
            </p:nvSpPr>
            <p:spPr>
              <a:xfrm>
                <a:off x="9089833" y="4205613"/>
                <a:ext cx="258333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Application tier</a:t>
                </a:r>
                <a:endParaRPr/>
              </a:p>
            </p:txBody>
          </p:sp>
          <p:sp>
            <p:nvSpPr>
              <p:cNvPr id="1002" name="Google Shape;1002;p89"/>
              <p:cNvSpPr txBox="1"/>
              <p:nvPr/>
            </p:nvSpPr>
            <p:spPr>
              <a:xfrm>
                <a:off x="9089766" y="2739092"/>
                <a:ext cx="11747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Web tier</a:t>
                </a:r>
                <a:endParaRPr/>
              </a:p>
            </p:txBody>
          </p:sp>
          <p:pic>
            <p:nvPicPr>
              <p:cNvPr descr="Instance instance icon for the Amazon EC2 service." id="979" name="Google Shape;979;p89"/>
              <p:cNvPicPr preferRelativeResize="0"/>
              <p:nvPr/>
            </p:nvPicPr>
            <p:blipFill rotWithShape="1">
              <a:blip r:embed="rId6">
                <a:alphaModFix/>
              </a:blip>
              <a:srcRect b="0" l="0" r="0" t="0"/>
              <a:stretch/>
            </p:blipFill>
            <p:spPr>
              <a:xfrm>
                <a:off x="10443286" y="3050086"/>
                <a:ext cx="457200" cy="457200"/>
              </a:xfrm>
              <a:prstGeom prst="rect">
                <a:avLst/>
              </a:prstGeom>
              <a:noFill/>
              <a:ln>
                <a:noFill/>
              </a:ln>
            </p:spPr>
          </p:pic>
          <p:pic>
            <p:nvPicPr>
              <p:cNvPr descr="Instance instance icon for the Amazon EC2 service." id="977" name="Google Shape;977;p89"/>
              <p:cNvPicPr preferRelativeResize="0"/>
              <p:nvPr/>
            </p:nvPicPr>
            <p:blipFill rotWithShape="1">
              <a:blip r:embed="rId6">
                <a:alphaModFix/>
              </a:blip>
              <a:srcRect b="0" l="0" r="0" t="0"/>
              <a:stretch/>
            </p:blipFill>
            <p:spPr>
              <a:xfrm>
                <a:off x="9862876" y="3050086"/>
                <a:ext cx="457200" cy="457200"/>
              </a:xfrm>
              <a:prstGeom prst="rect">
                <a:avLst/>
              </a:prstGeom>
              <a:noFill/>
              <a:ln>
                <a:noFill/>
              </a:ln>
            </p:spPr>
          </p:pic>
          <p:pic>
            <p:nvPicPr>
              <p:cNvPr descr="Instance instance icon for the Amazon EC2 service." id="986" name="Google Shape;986;p89"/>
              <p:cNvPicPr preferRelativeResize="0"/>
              <p:nvPr/>
            </p:nvPicPr>
            <p:blipFill rotWithShape="1">
              <a:blip r:embed="rId6">
                <a:alphaModFix/>
              </a:blip>
              <a:srcRect b="0" l="0" r="0" t="0"/>
              <a:stretch/>
            </p:blipFill>
            <p:spPr>
              <a:xfrm>
                <a:off x="10742892" y="4519972"/>
                <a:ext cx="457200" cy="457200"/>
              </a:xfrm>
              <a:prstGeom prst="rect">
                <a:avLst/>
              </a:prstGeom>
              <a:noFill/>
              <a:ln>
                <a:noFill/>
              </a:ln>
            </p:spPr>
          </p:pic>
          <p:pic>
            <p:nvPicPr>
              <p:cNvPr descr="Instance instance icon for the Amazon EC2 service." id="988" name="Google Shape;988;p89"/>
              <p:cNvPicPr preferRelativeResize="0"/>
              <p:nvPr/>
            </p:nvPicPr>
            <p:blipFill rotWithShape="1">
              <a:blip r:embed="rId6">
                <a:alphaModFix/>
              </a:blip>
              <a:srcRect b="0" l="0" r="0" t="0"/>
              <a:stretch/>
            </p:blipFill>
            <p:spPr>
              <a:xfrm>
                <a:off x="10152901" y="4519972"/>
                <a:ext cx="457200" cy="457200"/>
              </a:xfrm>
              <a:prstGeom prst="rect">
                <a:avLst/>
              </a:prstGeom>
              <a:noFill/>
              <a:ln>
                <a:noFill/>
              </a:ln>
            </p:spPr>
          </p:pic>
          <p:pic>
            <p:nvPicPr>
              <p:cNvPr descr="Instance instance icon for the Amazon EC2 service." id="984" name="Google Shape;984;p89"/>
              <p:cNvPicPr preferRelativeResize="0"/>
              <p:nvPr/>
            </p:nvPicPr>
            <p:blipFill rotWithShape="1">
              <a:blip r:embed="rId6">
                <a:alphaModFix/>
              </a:blip>
              <a:srcRect b="0" l="0" r="0" t="0"/>
              <a:stretch/>
            </p:blipFill>
            <p:spPr>
              <a:xfrm>
                <a:off x="9583751" y="4519972"/>
                <a:ext cx="457200" cy="457200"/>
              </a:xfrm>
              <a:prstGeom prst="rect">
                <a:avLst/>
              </a:prstGeom>
              <a:noFill/>
              <a:ln>
                <a:noFill/>
              </a:ln>
            </p:spPr>
          </p:pic>
        </p:grpSp>
        <p:grpSp>
          <p:nvGrpSpPr>
            <p:cNvPr id="1003" name="Google Shape;1003;p89"/>
            <p:cNvGrpSpPr/>
            <p:nvPr/>
          </p:nvGrpSpPr>
          <p:grpSpPr>
            <a:xfrm>
              <a:off x="5592492" y="4388611"/>
              <a:ext cx="3262343" cy="1386323"/>
              <a:chOff x="5592492" y="3259052"/>
              <a:chExt cx="3262343" cy="1386323"/>
            </a:xfrm>
          </p:grpSpPr>
          <p:pic>
            <p:nvPicPr>
              <p:cNvPr descr="Template resource icon for the AWS CloudFormation service." id="1004" name="Google Shape;1004;p89"/>
              <p:cNvPicPr preferRelativeResize="0"/>
              <p:nvPr/>
            </p:nvPicPr>
            <p:blipFill rotWithShape="1">
              <a:blip r:embed="rId7">
                <a:alphaModFix/>
              </a:blip>
              <a:srcRect b="0" l="0" r="0" t="0"/>
              <a:stretch/>
            </p:blipFill>
            <p:spPr>
              <a:xfrm>
                <a:off x="6827918" y="3259052"/>
                <a:ext cx="791491" cy="791491"/>
              </a:xfrm>
              <a:prstGeom prst="rect">
                <a:avLst/>
              </a:prstGeom>
              <a:noFill/>
              <a:ln>
                <a:noFill/>
              </a:ln>
            </p:spPr>
          </p:pic>
          <p:sp>
            <p:nvSpPr>
              <p:cNvPr id="1005" name="Google Shape;1005;p89"/>
              <p:cNvSpPr txBox="1"/>
              <p:nvPr/>
            </p:nvSpPr>
            <p:spPr>
              <a:xfrm>
                <a:off x="6629939" y="4047046"/>
                <a:ext cx="11874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Template</a:t>
                </a:r>
                <a:endParaRPr/>
              </a:p>
            </p:txBody>
          </p:sp>
          <p:pic>
            <p:nvPicPr>
              <p:cNvPr descr="Stack resource icon for the AWS CloudFormation service." id="1006" name="Google Shape;1006;p89"/>
              <p:cNvPicPr preferRelativeResize="0"/>
              <p:nvPr/>
            </p:nvPicPr>
            <p:blipFill rotWithShape="1">
              <a:blip r:embed="rId8">
                <a:alphaModFix/>
              </a:blip>
              <a:srcRect b="0" l="0" r="0" t="0"/>
              <a:stretch/>
            </p:blipFill>
            <p:spPr>
              <a:xfrm>
                <a:off x="5987779" y="3853118"/>
                <a:ext cx="457200" cy="457200"/>
              </a:xfrm>
              <a:prstGeom prst="rect">
                <a:avLst/>
              </a:prstGeom>
              <a:noFill/>
              <a:ln>
                <a:noFill/>
              </a:ln>
            </p:spPr>
          </p:pic>
          <p:sp>
            <p:nvSpPr>
              <p:cNvPr id="1007" name="Google Shape;1007;p89"/>
              <p:cNvSpPr txBox="1"/>
              <p:nvPr/>
            </p:nvSpPr>
            <p:spPr>
              <a:xfrm>
                <a:off x="5592492" y="4306821"/>
                <a:ext cx="12255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Stack</a:t>
                </a:r>
                <a:endParaRPr/>
              </a:p>
            </p:txBody>
          </p:sp>
          <p:pic>
            <p:nvPicPr>
              <p:cNvPr descr="Stack resource icon for the AWS CloudFormation service." id="1008" name="Google Shape;1008;p89"/>
              <p:cNvPicPr preferRelativeResize="0"/>
              <p:nvPr/>
            </p:nvPicPr>
            <p:blipFill rotWithShape="1">
              <a:blip r:embed="rId8">
                <a:alphaModFix/>
              </a:blip>
              <a:srcRect b="0" l="0" r="0" t="0"/>
              <a:stretch/>
            </p:blipFill>
            <p:spPr>
              <a:xfrm>
                <a:off x="8024572" y="3853118"/>
                <a:ext cx="457200" cy="457200"/>
              </a:xfrm>
              <a:prstGeom prst="rect">
                <a:avLst/>
              </a:prstGeom>
              <a:noFill/>
              <a:ln>
                <a:noFill/>
              </a:ln>
            </p:spPr>
          </p:pic>
          <p:sp>
            <p:nvSpPr>
              <p:cNvPr id="1009" name="Google Shape;1009;p89"/>
              <p:cNvSpPr txBox="1"/>
              <p:nvPr/>
            </p:nvSpPr>
            <p:spPr>
              <a:xfrm>
                <a:off x="7629285" y="4306821"/>
                <a:ext cx="12255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Stack</a:t>
                </a:r>
                <a:endParaRPr/>
              </a:p>
            </p:txBody>
          </p:sp>
          <p:cxnSp>
            <p:nvCxnSpPr>
              <p:cNvPr id="1010" name="Google Shape;1010;p89"/>
              <p:cNvCxnSpPr>
                <a:stCxn id="1004" idx="1"/>
              </p:cNvCxnSpPr>
              <p:nvPr/>
            </p:nvCxnSpPr>
            <p:spPr>
              <a:xfrm flipH="1">
                <a:off x="5592518" y="3654798"/>
                <a:ext cx="1235400" cy="10500"/>
              </a:xfrm>
              <a:prstGeom prst="straightConnector1">
                <a:avLst/>
              </a:prstGeom>
              <a:noFill/>
              <a:ln cap="flat" cmpd="sng" w="28575">
                <a:solidFill>
                  <a:schemeClr val="dk1"/>
                </a:solidFill>
                <a:prstDash val="solid"/>
                <a:round/>
                <a:headEnd len="sm" w="sm" type="none"/>
                <a:tailEnd len="med" w="med" type="triangle"/>
              </a:ln>
            </p:spPr>
          </p:cxnSp>
          <p:cxnSp>
            <p:nvCxnSpPr>
              <p:cNvPr id="1011" name="Google Shape;1011;p89"/>
              <p:cNvCxnSpPr>
                <a:stCxn id="1004" idx="3"/>
              </p:cNvCxnSpPr>
              <p:nvPr/>
            </p:nvCxnSpPr>
            <p:spPr>
              <a:xfrm flipH="1" rot="10800000">
                <a:off x="7619409" y="3648798"/>
                <a:ext cx="1184400" cy="6000"/>
              </a:xfrm>
              <a:prstGeom prst="straightConnector1">
                <a:avLst/>
              </a:prstGeom>
              <a:noFill/>
              <a:ln cap="flat" cmpd="sng" w="28575">
                <a:solidFill>
                  <a:schemeClr val="dk1"/>
                </a:solidFill>
                <a:prstDash val="solid"/>
                <a:round/>
                <a:headEnd len="sm" w="sm" type="none"/>
                <a:tailEnd len="med" w="med" type="triangle"/>
              </a:ln>
            </p:spPr>
          </p:cxnSp>
        </p:grpSp>
        <p:grpSp>
          <p:nvGrpSpPr>
            <p:cNvPr descr="A diagram of a production environment that spans two AZs." id="1012" name="Google Shape;1012;p89"/>
            <p:cNvGrpSpPr/>
            <p:nvPr/>
          </p:nvGrpSpPr>
          <p:grpSpPr>
            <a:xfrm>
              <a:off x="518897" y="1163577"/>
              <a:ext cx="5043007" cy="5145781"/>
              <a:chOff x="518897" y="1163577"/>
              <a:chExt cx="5043007" cy="5145781"/>
            </a:xfrm>
          </p:grpSpPr>
          <p:cxnSp>
            <p:nvCxnSpPr>
              <p:cNvPr id="1013" name="Google Shape;1013;p89"/>
              <p:cNvCxnSpPr>
                <a:stCxn id="1014" idx="2"/>
                <a:endCxn id="1015" idx="0"/>
              </p:cNvCxnSpPr>
              <p:nvPr/>
            </p:nvCxnSpPr>
            <p:spPr>
              <a:xfrm>
                <a:off x="1237727" y="4977172"/>
                <a:ext cx="538200" cy="432600"/>
              </a:xfrm>
              <a:prstGeom prst="straightConnector1">
                <a:avLst/>
              </a:prstGeom>
              <a:noFill/>
              <a:ln cap="flat" cmpd="sng" w="9525">
                <a:solidFill>
                  <a:srgbClr val="A5A5A5"/>
                </a:solidFill>
                <a:prstDash val="solid"/>
                <a:round/>
                <a:headEnd len="sm" w="sm" type="none"/>
                <a:tailEnd len="sm" w="sm" type="none"/>
              </a:ln>
            </p:spPr>
          </p:cxnSp>
          <p:cxnSp>
            <p:nvCxnSpPr>
              <p:cNvPr id="1016" name="Google Shape;1016;p89"/>
              <p:cNvCxnSpPr>
                <a:stCxn id="1017" idx="2"/>
                <a:endCxn id="1015" idx="0"/>
              </p:cNvCxnSpPr>
              <p:nvPr/>
            </p:nvCxnSpPr>
            <p:spPr>
              <a:xfrm flipH="1">
                <a:off x="1775898" y="4977172"/>
                <a:ext cx="41400" cy="432600"/>
              </a:xfrm>
              <a:prstGeom prst="straightConnector1">
                <a:avLst/>
              </a:prstGeom>
              <a:noFill/>
              <a:ln cap="flat" cmpd="sng" w="9525">
                <a:solidFill>
                  <a:srgbClr val="A5A5A5"/>
                </a:solidFill>
                <a:prstDash val="solid"/>
                <a:round/>
                <a:headEnd len="sm" w="sm" type="none"/>
                <a:tailEnd len="sm" w="sm" type="none"/>
              </a:ln>
            </p:spPr>
          </p:cxnSp>
          <p:cxnSp>
            <p:nvCxnSpPr>
              <p:cNvPr id="1018" name="Google Shape;1018;p89"/>
              <p:cNvCxnSpPr>
                <a:stCxn id="1019" idx="2"/>
                <a:endCxn id="1015" idx="0"/>
              </p:cNvCxnSpPr>
              <p:nvPr/>
            </p:nvCxnSpPr>
            <p:spPr>
              <a:xfrm flipH="1">
                <a:off x="1775868" y="4977172"/>
                <a:ext cx="621000" cy="432600"/>
              </a:xfrm>
              <a:prstGeom prst="straightConnector1">
                <a:avLst/>
              </a:prstGeom>
              <a:noFill/>
              <a:ln cap="flat" cmpd="sng" w="9525">
                <a:solidFill>
                  <a:srgbClr val="A5A5A5"/>
                </a:solidFill>
                <a:prstDash val="solid"/>
                <a:round/>
                <a:headEnd len="sm" w="sm" type="none"/>
                <a:tailEnd len="sm" w="sm" type="none"/>
              </a:ln>
            </p:spPr>
          </p:cxnSp>
          <p:cxnSp>
            <p:nvCxnSpPr>
              <p:cNvPr id="1020" name="Google Shape;1020;p89"/>
              <p:cNvCxnSpPr>
                <a:stCxn id="1021" idx="2"/>
                <a:endCxn id="1015" idx="0"/>
              </p:cNvCxnSpPr>
              <p:nvPr/>
            </p:nvCxnSpPr>
            <p:spPr>
              <a:xfrm flipH="1">
                <a:off x="1775914" y="4977172"/>
                <a:ext cx="1912800" cy="432600"/>
              </a:xfrm>
              <a:prstGeom prst="straightConnector1">
                <a:avLst/>
              </a:prstGeom>
              <a:noFill/>
              <a:ln cap="flat" cmpd="sng" w="9525">
                <a:solidFill>
                  <a:srgbClr val="A5A5A5"/>
                </a:solidFill>
                <a:prstDash val="solid"/>
                <a:round/>
                <a:headEnd len="sm" w="sm" type="none"/>
                <a:tailEnd len="sm" w="sm" type="none"/>
              </a:ln>
            </p:spPr>
          </p:cxnSp>
          <p:cxnSp>
            <p:nvCxnSpPr>
              <p:cNvPr id="1022" name="Google Shape;1022;p89"/>
              <p:cNvCxnSpPr>
                <a:stCxn id="1023" idx="2"/>
                <a:endCxn id="1015" idx="0"/>
              </p:cNvCxnSpPr>
              <p:nvPr/>
            </p:nvCxnSpPr>
            <p:spPr>
              <a:xfrm flipH="1">
                <a:off x="1775885" y="4977172"/>
                <a:ext cx="2492400" cy="432600"/>
              </a:xfrm>
              <a:prstGeom prst="straightConnector1">
                <a:avLst/>
              </a:prstGeom>
              <a:noFill/>
              <a:ln cap="flat" cmpd="sng" w="9525">
                <a:solidFill>
                  <a:srgbClr val="A5A5A5"/>
                </a:solidFill>
                <a:prstDash val="solid"/>
                <a:round/>
                <a:headEnd len="sm" w="sm" type="none"/>
                <a:tailEnd len="sm" w="sm" type="none"/>
              </a:ln>
            </p:spPr>
          </p:cxnSp>
          <p:cxnSp>
            <p:nvCxnSpPr>
              <p:cNvPr id="1024" name="Google Shape;1024;p89"/>
              <p:cNvCxnSpPr>
                <a:stCxn id="1025" idx="2"/>
                <a:endCxn id="1015" idx="0"/>
              </p:cNvCxnSpPr>
              <p:nvPr/>
            </p:nvCxnSpPr>
            <p:spPr>
              <a:xfrm flipH="1">
                <a:off x="1775855" y="4977172"/>
                <a:ext cx="3072000" cy="432600"/>
              </a:xfrm>
              <a:prstGeom prst="straightConnector1">
                <a:avLst/>
              </a:prstGeom>
              <a:noFill/>
              <a:ln cap="flat" cmpd="sng" w="9525">
                <a:solidFill>
                  <a:srgbClr val="A5A5A5"/>
                </a:solidFill>
                <a:prstDash val="solid"/>
                <a:round/>
                <a:headEnd len="sm" w="sm" type="none"/>
                <a:tailEnd len="sm" w="sm" type="none"/>
              </a:ln>
            </p:spPr>
          </p:cxnSp>
          <p:cxnSp>
            <p:nvCxnSpPr>
              <p:cNvPr id="1026" name="Google Shape;1026;p89"/>
              <p:cNvCxnSpPr>
                <a:stCxn id="1027" idx="2"/>
                <a:endCxn id="1028" idx="1"/>
              </p:cNvCxnSpPr>
              <p:nvPr/>
            </p:nvCxnSpPr>
            <p:spPr>
              <a:xfrm>
                <a:off x="1527243" y="3507286"/>
                <a:ext cx="1273500" cy="378600"/>
              </a:xfrm>
              <a:prstGeom prst="straightConnector1">
                <a:avLst/>
              </a:prstGeom>
              <a:noFill/>
              <a:ln cap="flat" cmpd="sng" w="9525">
                <a:solidFill>
                  <a:srgbClr val="A5A5A5"/>
                </a:solidFill>
                <a:prstDash val="solid"/>
                <a:round/>
                <a:headEnd len="sm" w="sm" type="none"/>
                <a:tailEnd len="sm" w="sm" type="none"/>
              </a:ln>
            </p:spPr>
          </p:cxnSp>
          <p:cxnSp>
            <p:nvCxnSpPr>
              <p:cNvPr id="1029" name="Google Shape;1029;p89"/>
              <p:cNvCxnSpPr>
                <a:stCxn id="1030" idx="2"/>
              </p:cNvCxnSpPr>
              <p:nvPr/>
            </p:nvCxnSpPr>
            <p:spPr>
              <a:xfrm>
                <a:off x="2107653" y="3507286"/>
                <a:ext cx="690900" cy="353700"/>
              </a:xfrm>
              <a:prstGeom prst="straightConnector1">
                <a:avLst/>
              </a:prstGeom>
              <a:noFill/>
              <a:ln cap="flat" cmpd="sng" w="9525">
                <a:solidFill>
                  <a:srgbClr val="A5A5A5"/>
                </a:solidFill>
                <a:prstDash val="solid"/>
                <a:round/>
                <a:headEnd len="sm" w="sm" type="none"/>
                <a:tailEnd len="sm" w="sm" type="none"/>
              </a:ln>
            </p:spPr>
          </p:cxnSp>
          <p:cxnSp>
            <p:nvCxnSpPr>
              <p:cNvPr id="1031" name="Google Shape;1031;p89"/>
              <p:cNvCxnSpPr>
                <a:stCxn id="1032" idx="2"/>
                <a:endCxn id="1028" idx="3"/>
              </p:cNvCxnSpPr>
              <p:nvPr/>
            </p:nvCxnSpPr>
            <p:spPr>
              <a:xfrm flipH="1">
                <a:off x="3257930" y="3507286"/>
                <a:ext cx="720300" cy="378600"/>
              </a:xfrm>
              <a:prstGeom prst="straightConnector1">
                <a:avLst/>
              </a:prstGeom>
              <a:noFill/>
              <a:ln cap="flat" cmpd="sng" w="9525">
                <a:solidFill>
                  <a:srgbClr val="A5A5A5"/>
                </a:solidFill>
                <a:prstDash val="solid"/>
                <a:round/>
                <a:headEnd len="sm" w="sm" type="none"/>
                <a:tailEnd len="sm" w="sm" type="none"/>
              </a:ln>
            </p:spPr>
          </p:cxnSp>
          <p:cxnSp>
            <p:nvCxnSpPr>
              <p:cNvPr id="1033" name="Google Shape;1033;p89"/>
              <p:cNvCxnSpPr>
                <a:stCxn id="1034" idx="2"/>
                <a:endCxn id="1028" idx="3"/>
              </p:cNvCxnSpPr>
              <p:nvPr/>
            </p:nvCxnSpPr>
            <p:spPr>
              <a:xfrm flipH="1">
                <a:off x="3257840" y="3507286"/>
                <a:ext cx="1300800" cy="378600"/>
              </a:xfrm>
              <a:prstGeom prst="straightConnector1">
                <a:avLst/>
              </a:prstGeom>
              <a:noFill/>
              <a:ln cap="flat" cmpd="sng" w="9525">
                <a:solidFill>
                  <a:srgbClr val="A5A5A5"/>
                </a:solidFill>
                <a:prstDash val="solid"/>
                <a:round/>
                <a:headEnd len="sm" w="sm" type="none"/>
                <a:tailEnd len="sm" w="sm" type="none"/>
              </a:ln>
            </p:spPr>
          </p:cxnSp>
          <p:cxnSp>
            <p:nvCxnSpPr>
              <p:cNvPr id="1035" name="Google Shape;1035;p89"/>
              <p:cNvCxnSpPr>
                <a:stCxn id="1028" idx="1"/>
                <a:endCxn id="1014" idx="0"/>
              </p:cNvCxnSpPr>
              <p:nvPr/>
            </p:nvCxnSpPr>
            <p:spPr>
              <a:xfrm flipH="1">
                <a:off x="1237657" y="3885767"/>
                <a:ext cx="1563000" cy="634200"/>
              </a:xfrm>
              <a:prstGeom prst="straightConnector1">
                <a:avLst/>
              </a:prstGeom>
              <a:noFill/>
              <a:ln cap="flat" cmpd="sng" w="9525">
                <a:solidFill>
                  <a:srgbClr val="A5A5A5"/>
                </a:solidFill>
                <a:prstDash val="solid"/>
                <a:round/>
                <a:headEnd len="sm" w="sm" type="none"/>
                <a:tailEnd len="sm" w="sm" type="none"/>
              </a:ln>
            </p:spPr>
          </p:cxnSp>
          <p:cxnSp>
            <p:nvCxnSpPr>
              <p:cNvPr id="1036" name="Google Shape;1036;p89"/>
              <p:cNvCxnSpPr>
                <a:stCxn id="1028" idx="1"/>
                <a:endCxn id="1017" idx="0"/>
              </p:cNvCxnSpPr>
              <p:nvPr/>
            </p:nvCxnSpPr>
            <p:spPr>
              <a:xfrm flipH="1">
                <a:off x="1817257" y="3885767"/>
                <a:ext cx="983400" cy="634200"/>
              </a:xfrm>
              <a:prstGeom prst="straightConnector1">
                <a:avLst/>
              </a:prstGeom>
              <a:noFill/>
              <a:ln cap="flat" cmpd="sng" w="9525">
                <a:solidFill>
                  <a:srgbClr val="A5A5A5"/>
                </a:solidFill>
                <a:prstDash val="solid"/>
                <a:round/>
                <a:headEnd len="sm" w="sm" type="none"/>
                <a:tailEnd len="sm" w="sm" type="none"/>
              </a:ln>
            </p:spPr>
          </p:cxnSp>
          <p:cxnSp>
            <p:nvCxnSpPr>
              <p:cNvPr id="1037" name="Google Shape;1037;p89"/>
              <p:cNvCxnSpPr>
                <a:stCxn id="1028" idx="1"/>
                <a:endCxn id="1019" idx="0"/>
              </p:cNvCxnSpPr>
              <p:nvPr/>
            </p:nvCxnSpPr>
            <p:spPr>
              <a:xfrm flipH="1">
                <a:off x="2396857" y="3885767"/>
                <a:ext cx="403800" cy="634200"/>
              </a:xfrm>
              <a:prstGeom prst="straightConnector1">
                <a:avLst/>
              </a:prstGeom>
              <a:noFill/>
              <a:ln cap="flat" cmpd="sng" w="9525">
                <a:solidFill>
                  <a:srgbClr val="A5A5A5"/>
                </a:solidFill>
                <a:prstDash val="solid"/>
                <a:round/>
                <a:headEnd len="sm" w="sm" type="none"/>
                <a:tailEnd len="sm" w="sm" type="none"/>
              </a:ln>
            </p:spPr>
          </p:cxnSp>
          <p:cxnSp>
            <p:nvCxnSpPr>
              <p:cNvPr id="1038" name="Google Shape;1038;p89"/>
              <p:cNvCxnSpPr>
                <a:stCxn id="1028" idx="3"/>
                <a:endCxn id="1021" idx="0"/>
              </p:cNvCxnSpPr>
              <p:nvPr/>
            </p:nvCxnSpPr>
            <p:spPr>
              <a:xfrm>
                <a:off x="3257857" y="3885767"/>
                <a:ext cx="430800" cy="634200"/>
              </a:xfrm>
              <a:prstGeom prst="straightConnector1">
                <a:avLst/>
              </a:prstGeom>
              <a:noFill/>
              <a:ln cap="flat" cmpd="sng" w="9525">
                <a:solidFill>
                  <a:srgbClr val="A5A5A5"/>
                </a:solidFill>
                <a:prstDash val="solid"/>
                <a:round/>
                <a:headEnd len="sm" w="sm" type="none"/>
                <a:tailEnd len="sm" w="sm" type="none"/>
              </a:ln>
            </p:spPr>
          </p:cxnSp>
          <p:cxnSp>
            <p:nvCxnSpPr>
              <p:cNvPr id="1039" name="Google Shape;1039;p89"/>
              <p:cNvCxnSpPr>
                <a:stCxn id="1028" idx="3"/>
                <a:endCxn id="1023" idx="0"/>
              </p:cNvCxnSpPr>
              <p:nvPr/>
            </p:nvCxnSpPr>
            <p:spPr>
              <a:xfrm>
                <a:off x="3257857" y="3885767"/>
                <a:ext cx="1010400" cy="634200"/>
              </a:xfrm>
              <a:prstGeom prst="straightConnector1">
                <a:avLst/>
              </a:prstGeom>
              <a:noFill/>
              <a:ln cap="flat" cmpd="sng" w="9525">
                <a:solidFill>
                  <a:srgbClr val="A5A5A5"/>
                </a:solidFill>
                <a:prstDash val="solid"/>
                <a:round/>
                <a:headEnd len="sm" w="sm" type="none"/>
                <a:tailEnd len="sm" w="sm" type="none"/>
              </a:ln>
            </p:spPr>
          </p:cxnSp>
          <p:cxnSp>
            <p:nvCxnSpPr>
              <p:cNvPr id="1040" name="Google Shape;1040;p89"/>
              <p:cNvCxnSpPr>
                <a:stCxn id="1028" idx="3"/>
                <a:endCxn id="1025" idx="0"/>
              </p:cNvCxnSpPr>
              <p:nvPr/>
            </p:nvCxnSpPr>
            <p:spPr>
              <a:xfrm>
                <a:off x="3257857" y="3885767"/>
                <a:ext cx="1590000" cy="634200"/>
              </a:xfrm>
              <a:prstGeom prst="straightConnector1">
                <a:avLst/>
              </a:prstGeom>
              <a:noFill/>
              <a:ln cap="flat" cmpd="sng" w="9525">
                <a:solidFill>
                  <a:srgbClr val="A5A5A5"/>
                </a:solidFill>
                <a:prstDash val="solid"/>
                <a:round/>
                <a:headEnd len="sm" w="sm" type="none"/>
                <a:tailEnd len="sm" w="sm" type="none"/>
              </a:ln>
            </p:spPr>
          </p:cxnSp>
          <p:cxnSp>
            <p:nvCxnSpPr>
              <p:cNvPr id="1041" name="Google Shape;1041;p89"/>
              <p:cNvCxnSpPr>
                <a:stCxn id="1042" idx="2"/>
                <a:endCxn id="1027" idx="0"/>
              </p:cNvCxnSpPr>
              <p:nvPr/>
            </p:nvCxnSpPr>
            <p:spPr>
              <a:xfrm flipH="1">
                <a:off x="1527157" y="2209891"/>
                <a:ext cx="1502100" cy="840300"/>
              </a:xfrm>
              <a:prstGeom prst="straightConnector1">
                <a:avLst/>
              </a:prstGeom>
              <a:noFill/>
              <a:ln cap="flat" cmpd="sng" w="9525">
                <a:solidFill>
                  <a:srgbClr val="A5A5A5"/>
                </a:solidFill>
                <a:prstDash val="solid"/>
                <a:round/>
                <a:headEnd len="sm" w="sm" type="none"/>
                <a:tailEnd len="sm" w="sm" type="none"/>
              </a:ln>
            </p:spPr>
          </p:cxnSp>
          <p:cxnSp>
            <p:nvCxnSpPr>
              <p:cNvPr id="1043" name="Google Shape;1043;p89"/>
              <p:cNvCxnSpPr>
                <a:stCxn id="1042" idx="2"/>
                <a:endCxn id="1030" idx="0"/>
              </p:cNvCxnSpPr>
              <p:nvPr/>
            </p:nvCxnSpPr>
            <p:spPr>
              <a:xfrm flipH="1">
                <a:off x="2107657" y="2209891"/>
                <a:ext cx="921600" cy="840300"/>
              </a:xfrm>
              <a:prstGeom prst="straightConnector1">
                <a:avLst/>
              </a:prstGeom>
              <a:noFill/>
              <a:ln cap="flat" cmpd="sng" w="9525">
                <a:solidFill>
                  <a:srgbClr val="A5A5A5"/>
                </a:solidFill>
                <a:prstDash val="solid"/>
                <a:round/>
                <a:headEnd len="sm" w="sm" type="none"/>
                <a:tailEnd len="sm" w="sm" type="none"/>
              </a:ln>
            </p:spPr>
          </p:cxnSp>
          <p:cxnSp>
            <p:nvCxnSpPr>
              <p:cNvPr id="1044" name="Google Shape;1044;p89"/>
              <p:cNvCxnSpPr>
                <a:stCxn id="1042" idx="2"/>
                <a:endCxn id="1032" idx="0"/>
              </p:cNvCxnSpPr>
              <p:nvPr/>
            </p:nvCxnSpPr>
            <p:spPr>
              <a:xfrm>
                <a:off x="3029257" y="2209891"/>
                <a:ext cx="948900" cy="840300"/>
              </a:xfrm>
              <a:prstGeom prst="straightConnector1">
                <a:avLst/>
              </a:prstGeom>
              <a:noFill/>
              <a:ln cap="flat" cmpd="sng" w="9525">
                <a:solidFill>
                  <a:srgbClr val="A5A5A5"/>
                </a:solidFill>
                <a:prstDash val="solid"/>
                <a:round/>
                <a:headEnd len="sm" w="sm" type="none"/>
                <a:tailEnd len="sm" w="sm" type="none"/>
              </a:ln>
            </p:spPr>
          </p:cxnSp>
          <p:cxnSp>
            <p:nvCxnSpPr>
              <p:cNvPr id="1045" name="Google Shape;1045;p89"/>
              <p:cNvCxnSpPr>
                <a:stCxn id="1042" idx="2"/>
                <a:endCxn id="1034" idx="0"/>
              </p:cNvCxnSpPr>
              <p:nvPr/>
            </p:nvCxnSpPr>
            <p:spPr>
              <a:xfrm>
                <a:off x="3029257" y="2209891"/>
                <a:ext cx="1529400" cy="840300"/>
              </a:xfrm>
              <a:prstGeom prst="straightConnector1">
                <a:avLst/>
              </a:prstGeom>
              <a:noFill/>
              <a:ln cap="flat" cmpd="sng" w="9525">
                <a:solidFill>
                  <a:srgbClr val="A5A5A5"/>
                </a:solidFill>
                <a:prstDash val="solid"/>
                <a:round/>
                <a:headEnd len="sm" w="sm" type="none"/>
                <a:tailEnd len="sm" w="sm" type="none"/>
              </a:ln>
            </p:spPr>
          </p:cxnSp>
          <p:pic>
            <p:nvPicPr>
              <p:cNvPr descr="Instance instance icon for the Amazon EC2 service." id="1030" name="Google Shape;1030;p89"/>
              <p:cNvPicPr preferRelativeResize="0"/>
              <p:nvPr/>
            </p:nvPicPr>
            <p:blipFill rotWithShape="1">
              <a:blip r:embed="rId6">
                <a:alphaModFix/>
              </a:blip>
              <a:srcRect b="0" l="0" r="0" t="0"/>
              <a:stretch/>
            </p:blipFill>
            <p:spPr>
              <a:xfrm>
                <a:off x="1879053" y="3050086"/>
                <a:ext cx="457200" cy="457200"/>
              </a:xfrm>
              <a:prstGeom prst="rect">
                <a:avLst/>
              </a:prstGeom>
              <a:noFill/>
              <a:ln>
                <a:noFill/>
              </a:ln>
            </p:spPr>
          </p:pic>
          <p:pic>
            <p:nvPicPr>
              <p:cNvPr descr="Instance instance icon for the Amazon EC2 service." id="1027" name="Google Shape;1027;p89"/>
              <p:cNvPicPr preferRelativeResize="0"/>
              <p:nvPr/>
            </p:nvPicPr>
            <p:blipFill rotWithShape="1">
              <a:blip r:embed="rId6">
                <a:alphaModFix/>
              </a:blip>
              <a:srcRect b="0" l="0" r="0" t="0"/>
              <a:stretch/>
            </p:blipFill>
            <p:spPr>
              <a:xfrm>
                <a:off x="1298643" y="3050086"/>
                <a:ext cx="457200" cy="457200"/>
              </a:xfrm>
              <a:prstGeom prst="rect">
                <a:avLst/>
              </a:prstGeom>
              <a:noFill/>
              <a:ln>
                <a:noFill/>
              </a:ln>
            </p:spPr>
          </p:pic>
          <p:pic>
            <p:nvPicPr>
              <p:cNvPr descr="Instance instance icon for the Amazon EC2 service." id="1019" name="Google Shape;1019;p89"/>
              <p:cNvPicPr preferRelativeResize="0"/>
              <p:nvPr/>
            </p:nvPicPr>
            <p:blipFill rotWithShape="1">
              <a:blip r:embed="rId6">
                <a:alphaModFix/>
              </a:blip>
              <a:srcRect b="0" l="0" r="0" t="0"/>
              <a:stretch/>
            </p:blipFill>
            <p:spPr>
              <a:xfrm>
                <a:off x="2168268" y="4519972"/>
                <a:ext cx="457200" cy="457200"/>
              </a:xfrm>
              <a:prstGeom prst="rect">
                <a:avLst/>
              </a:prstGeom>
              <a:noFill/>
              <a:ln>
                <a:noFill/>
              </a:ln>
            </p:spPr>
          </p:pic>
          <p:pic>
            <p:nvPicPr>
              <p:cNvPr descr="Instance instance icon for the Amazon EC2 service." id="1017" name="Google Shape;1017;p89"/>
              <p:cNvPicPr preferRelativeResize="0"/>
              <p:nvPr/>
            </p:nvPicPr>
            <p:blipFill rotWithShape="1">
              <a:blip r:embed="rId6">
                <a:alphaModFix/>
              </a:blip>
              <a:srcRect b="0" l="0" r="0" t="0"/>
              <a:stretch/>
            </p:blipFill>
            <p:spPr>
              <a:xfrm>
                <a:off x="1588698" y="4519972"/>
                <a:ext cx="457200" cy="457200"/>
              </a:xfrm>
              <a:prstGeom prst="rect">
                <a:avLst/>
              </a:prstGeom>
              <a:noFill/>
              <a:ln>
                <a:noFill/>
              </a:ln>
            </p:spPr>
          </p:pic>
          <p:pic>
            <p:nvPicPr>
              <p:cNvPr descr="Instance instance icon for the Amazon EC2 service." id="1014" name="Google Shape;1014;p89"/>
              <p:cNvPicPr preferRelativeResize="0"/>
              <p:nvPr/>
            </p:nvPicPr>
            <p:blipFill rotWithShape="1">
              <a:blip r:embed="rId6">
                <a:alphaModFix/>
              </a:blip>
              <a:srcRect b="0" l="0" r="0" t="0"/>
              <a:stretch/>
            </p:blipFill>
            <p:spPr>
              <a:xfrm>
                <a:off x="1009127" y="4519972"/>
                <a:ext cx="457200" cy="457200"/>
              </a:xfrm>
              <a:prstGeom prst="rect">
                <a:avLst/>
              </a:prstGeom>
              <a:noFill/>
              <a:ln>
                <a:noFill/>
              </a:ln>
            </p:spPr>
          </p:pic>
          <p:pic>
            <p:nvPicPr>
              <p:cNvPr descr="Application Load Balancer resource icon for the Elastic Load Balancing service." id="1042" name="Google Shape;1042;p89"/>
              <p:cNvPicPr preferRelativeResize="0"/>
              <p:nvPr/>
            </p:nvPicPr>
            <p:blipFill rotWithShape="1">
              <a:blip r:embed="rId4">
                <a:alphaModFix/>
              </a:blip>
              <a:srcRect b="0" l="0" r="0" t="0"/>
              <a:stretch/>
            </p:blipFill>
            <p:spPr>
              <a:xfrm>
                <a:off x="2800657" y="1752691"/>
                <a:ext cx="457200" cy="457200"/>
              </a:xfrm>
              <a:prstGeom prst="rect">
                <a:avLst/>
              </a:prstGeom>
              <a:noFill/>
              <a:ln>
                <a:noFill/>
              </a:ln>
            </p:spPr>
          </p:pic>
          <p:pic>
            <p:nvPicPr>
              <p:cNvPr descr="Amazon RDS instance instance icon for the Database category." id="1015" name="Google Shape;1015;p89"/>
              <p:cNvPicPr preferRelativeResize="0"/>
              <p:nvPr/>
            </p:nvPicPr>
            <p:blipFill rotWithShape="1">
              <a:blip r:embed="rId3">
                <a:alphaModFix/>
              </a:blip>
              <a:srcRect b="0" l="0" r="0" t="0"/>
              <a:stretch/>
            </p:blipFill>
            <p:spPr>
              <a:xfrm>
                <a:off x="1547230" y="5409877"/>
                <a:ext cx="457200" cy="457200"/>
              </a:xfrm>
              <a:prstGeom prst="rect">
                <a:avLst/>
              </a:prstGeom>
              <a:noFill/>
              <a:ln>
                <a:noFill/>
              </a:ln>
            </p:spPr>
          </p:pic>
          <p:sp>
            <p:nvSpPr>
              <p:cNvPr id="1046" name="Google Shape;1046;p89"/>
              <p:cNvSpPr txBox="1"/>
              <p:nvPr/>
            </p:nvSpPr>
            <p:spPr>
              <a:xfrm>
                <a:off x="769515" y="5851860"/>
                <a:ext cx="20536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Primary database</a:t>
                </a:r>
                <a:endParaRPr/>
              </a:p>
            </p:txBody>
          </p:sp>
          <p:pic>
            <p:nvPicPr>
              <p:cNvPr descr="Amazon RDS instance instance icon for the Database category." id="1047" name="Google Shape;1047;p89"/>
              <p:cNvPicPr preferRelativeResize="0"/>
              <p:nvPr/>
            </p:nvPicPr>
            <p:blipFill rotWithShape="1">
              <a:blip r:embed="rId3">
                <a:alphaModFix/>
              </a:blip>
              <a:srcRect b="0" l="0" r="0" t="0"/>
              <a:stretch/>
            </p:blipFill>
            <p:spPr>
              <a:xfrm>
                <a:off x="4077485" y="5409877"/>
                <a:ext cx="457200" cy="457200"/>
              </a:xfrm>
              <a:prstGeom prst="rect">
                <a:avLst/>
              </a:prstGeom>
              <a:noFill/>
              <a:ln>
                <a:noFill/>
              </a:ln>
            </p:spPr>
          </p:pic>
          <p:sp>
            <p:nvSpPr>
              <p:cNvPr id="1048" name="Google Shape;1048;p89"/>
              <p:cNvSpPr txBox="1"/>
              <p:nvPr/>
            </p:nvSpPr>
            <p:spPr>
              <a:xfrm>
                <a:off x="3299770" y="5851860"/>
                <a:ext cx="20536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Standby database</a:t>
                </a:r>
                <a:endParaRPr/>
              </a:p>
            </p:txBody>
          </p:sp>
          <p:grpSp>
            <p:nvGrpSpPr>
              <p:cNvPr descr="Virtual private cloud (VPC) group." id="1049" name="Google Shape;1049;p89"/>
              <p:cNvGrpSpPr/>
              <p:nvPr/>
            </p:nvGrpSpPr>
            <p:grpSpPr>
              <a:xfrm>
                <a:off x="518897" y="1603879"/>
                <a:ext cx="5043007" cy="4705479"/>
                <a:chOff x="2283291" y="2618864"/>
                <a:chExt cx="4823733" cy="4705479"/>
              </a:xfrm>
            </p:grpSpPr>
            <p:sp>
              <p:nvSpPr>
                <p:cNvPr id="1050" name="Google Shape;1050;p89"/>
                <p:cNvSpPr/>
                <p:nvPr/>
              </p:nvSpPr>
              <p:spPr>
                <a:xfrm>
                  <a:off x="2283291" y="2618864"/>
                  <a:ext cx="4823733" cy="4705479"/>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a:t>
                  </a:r>
                  <a:endParaRPr/>
                </a:p>
              </p:txBody>
            </p:sp>
            <p:pic>
              <p:nvPicPr>
                <p:cNvPr descr="VPC group icon. " id="1051" name="Google Shape;1051;p89"/>
                <p:cNvPicPr preferRelativeResize="0"/>
                <p:nvPr/>
              </p:nvPicPr>
              <p:blipFill rotWithShape="1">
                <a:blip r:embed="rId5">
                  <a:alphaModFix/>
                </a:blip>
                <a:srcRect b="0" l="0" r="0" t="0"/>
                <a:stretch/>
              </p:blipFill>
              <p:spPr>
                <a:xfrm>
                  <a:off x="2283292" y="2618865"/>
                  <a:ext cx="381000" cy="381000"/>
                </a:xfrm>
                <a:prstGeom prst="rect">
                  <a:avLst/>
                </a:prstGeom>
                <a:noFill/>
                <a:ln>
                  <a:noFill/>
                </a:ln>
              </p:spPr>
            </p:pic>
          </p:grpSp>
          <p:sp>
            <p:nvSpPr>
              <p:cNvPr descr="Availability Zone group." id="1052" name="Google Shape;1052;p89"/>
              <p:cNvSpPr/>
              <p:nvPr/>
            </p:nvSpPr>
            <p:spPr>
              <a:xfrm>
                <a:off x="678549" y="2330091"/>
                <a:ext cx="2130552" cy="3845105"/>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A</a:t>
                </a:r>
                <a:endParaRPr/>
              </a:p>
            </p:txBody>
          </p:sp>
          <p:sp>
            <p:nvSpPr>
              <p:cNvPr descr="Availability Zone group." id="1053" name="Google Shape;1053;p89"/>
              <p:cNvSpPr/>
              <p:nvPr/>
            </p:nvSpPr>
            <p:spPr>
              <a:xfrm>
                <a:off x="3274135" y="2330091"/>
                <a:ext cx="2129230" cy="3845105"/>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B</a:t>
                </a:r>
                <a:endParaRPr/>
              </a:p>
            </p:txBody>
          </p:sp>
          <p:sp>
            <p:nvSpPr>
              <p:cNvPr id="1054" name="Google Shape;1054;p89"/>
              <p:cNvSpPr txBox="1"/>
              <p:nvPr/>
            </p:nvSpPr>
            <p:spPr>
              <a:xfrm>
                <a:off x="1466327" y="1163577"/>
                <a:ext cx="320372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Play"/>
                    <a:ea typeface="Play"/>
                    <a:cs typeface="Play"/>
                    <a:sym typeface="Play"/>
                  </a:rPr>
                  <a:t>Production </a:t>
                </a:r>
                <a:endParaRPr/>
              </a:p>
            </p:txBody>
          </p:sp>
          <p:sp>
            <p:nvSpPr>
              <p:cNvPr descr="Generic group dashed." id="1055" name="Google Shape;1055;p89"/>
              <p:cNvSpPr/>
              <p:nvPr/>
            </p:nvSpPr>
            <p:spPr>
              <a:xfrm>
                <a:off x="811035" y="2765640"/>
                <a:ext cx="4441404" cy="810903"/>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t/>
                </a:r>
                <a:endParaRPr sz="1600">
                  <a:solidFill>
                    <a:schemeClr val="dk1"/>
                  </a:solidFill>
                  <a:latin typeface="Play"/>
                  <a:ea typeface="Play"/>
                  <a:cs typeface="Play"/>
                  <a:sym typeface="Play"/>
                </a:endParaRPr>
              </a:p>
            </p:txBody>
          </p:sp>
          <p:sp>
            <p:nvSpPr>
              <p:cNvPr descr="Generic group dashed." id="1056" name="Google Shape;1056;p89"/>
              <p:cNvSpPr/>
              <p:nvPr/>
            </p:nvSpPr>
            <p:spPr>
              <a:xfrm>
                <a:off x="825931" y="4240862"/>
                <a:ext cx="4444832" cy="813816"/>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t/>
                </a:r>
                <a:endParaRPr sz="1600">
                  <a:solidFill>
                    <a:schemeClr val="dk1"/>
                  </a:solidFill>
                  <a:latin typeface="Play"/>
                  <a:ea typeface="Play"/>
                  <a:cs typeface="Play"/>
                  <a:sym typeface="Play"/>
                </a:endParaRPr>
              </a:p>
            </p:txBody>
          </p:sp>
          <p:pic>
            <p:nvPicPr>
              <p:cNvPr descr="Instance instance icon for the Amazon EC2 service." id="1034" name="Google Shape;1034;p89"/>
              <p:cNvPicPr preferRelativeResize="0"/>
              <p:nvPr/>
            </p:nvPicPr>
            <p:blipFill rotWithShape="1">
              <a:blip r:embed="rId6">
                <a:alphaModFix/>
              </a:blip>
              <a:srcRect b="0" l="0" r="0" t="0"/>
              <a:stretch/>
            </p:blipFill>
            <p:spPr>
              <a:xfrm>
                <a:off x="4330040" y="3050086"/>
                <a:ext cx="457200" cy="457200"/>
              </a:xfrm>
              <a:prstGeom prst="rect">
                <a:avLst/>
              </a:prstGeom>
              <a:noFill/>
              <a:ln>
                <a:noFill/>
              </a:ln>
            </p:spPr>
          </p:pic>
          <p:pic>
            <p:nvPicPr>
              <p:cNvPr descr="Instance instance icon for the Amazon EC2 service." id="1032" name="Google Shape;1032;p89"/>
              <p:cNvPicPr preferRelativeResize="0"/>
              <p:nvPr/>
            </p:nvPicPr>
            <p:blipFill rotWithShape="1">
              <a:blip r:embed="rId6">
                <a:alphaModFix/>
              </a:blip>
              <a:srcRect b="0" l="0" r="0" t="0"/>
              <a:stretch/>
            </p:blipFill>
            <p:spPr>
              <a:xfrm>
                <a:off x="3749630" y="3050086"/>
                <a:ext cx="457200" cy="457200"/>
              </a:xfrm>
              <a:prstGeom prst="rect">
                <a:avLst/>
              </a:prstGeom>
              <a:noFill/>
              <a:ln>
                <a:noFill/>
              </a:ln>
            </p:spPr>
          </p:pic>
          <p:pic>
            <p:nvPicPr>
              <p:cNvPr descr="Instance instance icon for the Amazon EC2 service." id="1025" name="Google Shape;1025;p89"/>
              <p:cNvPicPr preferRelativeResize="0"/>
              <p:nvPr/>
            </p:nvPicPr>
            <p:blipFill rotWithShape="1">
              <a:blip r:embed="rId6">
                <a:alphaModFix/>
              </a:blip>
              <a:srcRect b="0" l="0" r="0" t="0"/>
              <a:stretch/>
            </p:blipFill>
            <p:spPr>
              <a:xfrm>
                <a:off x="4619255" y="4519972"/>
                <a:ext cx="457200" cy="457200"/>
              </a:xfrm>
              <a:prstGeom prst="rect">
                <a:avLst/>
              </a:prstGeom>
              <a:noFill/>
              <a:ln>
                <a:noFill/>
              </a:ln>
            </p:spPr>
          </p:pic>
          <p:pic>
            <p:nvPicPr>
              <p:cNvPr descr="Instance instance icon for the Amazon EC2 service." id="1023" name="Google Shape;1023;p89"/>
              <p:cNvPicPr preferRelativeResize="0"/>
              <p:nvPr/>
            </p:nvPicPr>
            <p:blipFill rotWithShape="1">
              <a:blip r:embed="rId6">
                <a:alphaModFix/>
              </a:blip>
              <a:srcRect b="0" l="0" r="0" t="0"/>
              <a:stretch/>
            </p:blipFill>
            <p:spPr>
              <a:xfrm>
                <a:off x="4039685" y="4519972"/>
                <a:ext cx="457200" cy="457200"/>
              </a:xfrm>
              <a:prstGeom prst="rect">
                <a:avLst/>
              </a:prstGeom>
              <a:noFill/>
              <a:ln>
                <a:noFill/>
              </a:ln>
            </p:spPr>
          </p:pic>
          <p:pic>
            <p:nvPicPr>
              <p:cNvPr descr="Instance instance icon for the Amazon EC2 service." id="1021" name="Google Shape;1021;p89"/>
              <p:cNvPicPr preferRelativeResize="0"/>
              <p:nvPr/>
            </p:nvPicPr>
            <p:blipFill rotWithShape="1">
              <a:blip r:embed="rId6">
                <a:alphaModFix/>
              </a:blip>
              <a:srcRect b="0" l="0" r="0" t="0"/>
              <a:stretch/>
            </p:blipFill>
            <p:spPr>
              <a:xfrm>
                <a:off x="3460114" y="4519972"/>
                <a:ext cx="457200" cy="457200"/>
              </a:xfrm>
              <a:prstGeom prst="rect">
                <a:avLst/>
              </a:prstGeom>
              <a:noFill/>
              <a:ln>
                <a:noFill/>
              </a:ln>
            </p:spPr>
          </p:pic>
          <p:pic>
            <p:nvPicPr>
              <p:cNvPr descr="Application Load Balancer resource icon for the Elastic Load Balancing service." id="1028" name="Google Shape;1028;p89"/>
              <p:cNvPicPr preferRelativeResize="0"/>
              <p:nvPr/>
            </p:nvPicPr>
            <p:blipFill rotWithShape="1">
              <a:blip r:embed="rId4">
                <a:alphaModFix/>
              </a:blip>
              <a:srcRect b="0" l="0" r="0" t="0"/>
              <a:stretch/>
            </p:blipFill>
            <p:spPr>
              <a:xfrm>
                <a:off x="2800657" y="3657167"/>
                <a:ext cx="457200" cy="457200"/>
              </a:xfrm>
              <a:prstGeom prst="rect">
                <a:avLst/>
              </a:prstGeom>
              <a:noFill/>
              <a:ln>
                <a:noFill/>
              </a:ln>
            </p:spPr>
          </p:pic>
          <p:sp>
            <p:nvSpPr>
              <p:cNvPr id="1057" name="Google Shape;1057;p89"/>
              <p:cNvSpPr txBox="1"/>
              <p:nvPr/>
            </p:nvSpPr>
            <p:spPr>
              <a:xfrm>
                <a:off x="781177" y="4205613"/>
                <a:ext cx="341431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Application tier</a:t>
                </a:r>
                <a:endParaRPr/>
              </a:p>
            </p:txBody>
          </p:sp>
          <p:sp>
            <p:nvSpPr>
              <p:cNvPr id="1058" name="Google Shape;1058;p89"/>
              <p:cNvSpPr txBox="1"/>
              <p:nvPr/>
            </p:nvSpPr>
            <p:spPr>
              <a:xfrm>
                <a:off x="781177" y="2739092"/>
                <a:ext cx="11747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Web tier</a:t>
                </a:r>
                <a:endParaRPr/>
              </a:p>
            </p:txBody>
          </p:sp>
          <p:cxnSp>
            <p:nvCxnSpPr>
              <p:cNvPr id="1059" name="Google Shape;1059;p89"/>
              <p:cNvCxnSpPr>
                <a:stCxn id="1015" idx="3"/>
                <a:endCxn id="1047" idx="1"/>
              </p:cNvCxnSpPr>
              <p:nvPr/>
            </p:nvCxnSpPr>
            <p:spPr>
              <a:xfrm>
                <a:off x="2004430" y="5638477"/>
                <a:ext cx="2073000" cy="0"/>
              </a:xfrm>
              <a:prstGeom prst="straightConnector1">
                <a:avLst/>
              </a:prstGeom>
              <a:noFill/>
              <a:ln cap="flat" cmpd="sng" w="28575">
                <a:solidFill>
                  <a:srgbClr val="DA69E0"/>
                </a:solidFill>
                <a:prstDash val="solid"/>
                <a:round/>
                <a:headEnd len="sm" w="sm" type="none"/>
                <a:tailEnd len="sm" w="sm" type="none"/>
              </a:ln>
            </p:spPr>
          </p:cxnSp>
        </p:grpSp>
      </p:grpSp>
      <p:sp>
        <p:nvSpPr>
          <p:cNvPr id="1060" name="Google Shape;1060;p89"/>
          <p:cNvSpPr txBox="1"/>
          <p:nvPr/>
        </p:nvSpPr>
        <p:spPr>
          <a:xfrm>
            <a:off x="5832849" y="1734588"/>
            <a:ext cx="2926401"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Conditions provisioned:</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Two Availability Zones in the production environment</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One Availability Zone in the development environment</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latin typeface="Play"/>
                <a:ea typeface="Play"/>
                <a:cs typeface="Play"/>
                <a:sym typeface="Play"/>
              </a:rPr>
              <a:t>This was done using the same template.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66" name="Google Shape;1066;p9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CloudFormation</a:t>
            </a:r>
            <a:r>
              <a:rPr lang="en-US" sz="3600"/>
              <a:t> change sets</a:t>
            </a:r>
            <a:endParaRPr/>
          </a:p>
        </p:txBody>
      </p:sp>
      <p:sp>
        <p:nvSpPr>
          <p:cNvPr id="1067" name="Google Shape;1067;p90"/>
          <p:cNvSpPr txBox="1"/>
          <p:nvPr/>
        </p:nvSpPr>
        <p:spPr>
          <a:xfrm>
            <a:off x="1495231" y="1339661"/>
            <a:ext cx="921511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lay"/>
                <a:ea typeface="Play"/>
                <a:cs typeface="Play"/>
                <a:sym typeface="Play"/>
              </a:rPr>
              <a:t>You can use change sets to </a:t>
            </a:r>
            <a:r>
              <a:rPr b="1" lang="en-US" sz="2000">
                <a:solidFill>
                  <a:schemeClr val="dk1"/>
                </a:solidFill>
                <a:latin typeface="Play"/>
                <a:ea typeface="Play"/>
                <a:cs typeface="Play"/>
                <a:sym typeface="Play"/>
              </a:rPr>
              <a:t>preview changes </a:t>
            </a:r>
            <a:r>
              <a:rPr lang="en-US" sz="2000">
                <a:solidFill>
                  <a:schemeClr val="dk1"/>
                </a:solidFill>
                <a:latin typeface="Play"/>
                <a:ea typeface="Play"/>
                <a:cs typeface="Play"/>
                <a:sym typeface="Play"/>
              </a:rPr>
              <a:t>before you implement them.</a:t>
            </a:r>
            <a:endParaRPr/>
          </a:p>
        </p:txBody>
      </p:sp>
      <p:grpSp>
        <p:nvGrpSpPr>
          <p:cNvPr descr="Basic workflow to use CloudFormation change sets. See details in the notes. " id="1068" name="Google Shape;1068;p90"/>
          <p:cNvGrpSpPr/>
          <p:nvPr/>
        </p:nvGrpSpPr>
        <p:grpSpPr>
          <a:xfrm>
            <a:off x="608925" y="2578890"/>
            <a:ext cx="11258670" cy="2276033"/>
            <a:chOff x="608925" y="2578890"/>
            <a:chExt cx="11258670" cy="2276033"/>
          </a:xfrm>
        </p:grpSpPr>
        <p:sp>
          <p:nvSpPr>
            <p:cNvPr id="1069" name="Google Shape;1069;p90"/>
            <p:cNvSpPr txBox="1"/>
            <p:nvPr/>
          </p:nvSpPr>
          <p:spPr>
            <a:xfrm>
              <a:off x="608925" y="4209240"/>
              <a:ext cx="16257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Original stack</a:t>
              </a:r>
              <a:endParaRPr/>
            </a:p>
          </p:txBody>
        </p:sp>
        <p:sp>
          <p:nvSpPr>
            <p:cNvPr id="1070" name="Google Shape;1070;p90"/>
            <p:cNvSpPr txBox="1"/>
            <p:nvPr/>
          </p:nvSpPr>
          <p:spPr>
            <a:xfrm>
              <a:off x="2486107" y="2578890"/>
              <a:ext cx="17800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Create a</a:t>
              </a:r>
              <a:endParaRPr/>
            </a:p>
            <a:p>
              <a:pPr indent="0" lvl="0" marL="0" marR="0" rtl="0" algn="l">
                <a:spcBef>
                  <a:spcPts val="0"/>
                </a:spcBef>
                <a:spcAft>
                  <a:spcPts val="0"/>
                </a:spcAft>
                <a:buNone/>
              </a:pPr>
              <a:r>
                <a:rPr lang="en-US" sz="1800">
                  <a:solidFill>
                    <a:schemeClr val="dk1"/>
                  </a:solidFill>
                  <a:latin typeface="Play"/>
                  <a:ea typeface="Play"/>
                  <a:cs typeface="Play"/>
                  <a:sym typeface="Play"/>
                </a:rPr>
                <a:t>change set.</a:t>
              </a:r>
              <a:endParaRPr/>
            </a:p>
          </p:txBody>
        </p:sp>
        <p:cxnSp>
          <p:nvCxnSpPr>
            <p:cNvPr id="1071" name="Google Shape;1071;p90"/>
            <p:cNvCxnSpPr/>
            <p:nvPr/>
          </p:nvCxnSpPr>
          <p:spPr>
            <a:xfrm>
              <a:off x="2149080" y="3665881"/>
              <a:ext cx="1737360" cy="0"/>
            </a:xfrm>
            <a:prstGeom prst="straightConnector1">
              <a:avLst/>
            </a:prstGeom>
            <a:noFill/>
            <a:ln cap="flat" cmpd="sng" w="28575">
              <a:solidFill>
                <a:schemeClr val="dk1"/>
              </a:solidFill>
              <a:prstDash val="solid"/>
              <a:round/>
              <a:headEnd len="sm" w="sm" type="none"/>
              <a:tailEnd len="med" w="med" type="triangle"/>
            </a:ln>
          </p:spPr>
        </p:cxnSp>
        <p:sp>
          <p:nvSpPr>
            <p:cNvPr id="1072" name="Google Shape;1072;p90"/>
            <p:cNvSpPr txBox="1"/>
            <p:nvPr/>
          </p:nvSpPr>
          <p:spPr>
            <a:xfrm>
              <a:off x="3837410" y="4209240"/>
              <a:ext cx="13452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Change set</a:t>
              </a:r>
              <a:endParaRPr/>
            </a:p>
          </p:txBody>
        </p:sp>
        <p:sp>
          <p:nvSpPr>
            <p:cNvPr id="1073" name="Google Shape;1073;p90"/>
            <p:cNvSpPr txBox="1"/>
            <p:nvPr/>
          </p:nvSpPr>
          <p:spPr>
            <a:xfrm>
              <a:off x="5424939" y="2578890"/>
              <a:ext cx="17684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View the</a:t>
              </a:r>
              <a:endParaRPr/>
            </a:p>
            <a:p>
              <a:pPr indent="0" lvl="0" marL="0" marR="0" rtl="0" algn="l">
                <a:spcBef>
                  <a:spcPts val="0"/>
                </a:spcBef>
                <a:spcAft>
                  <a:spcPts val="0"/>
                </a:spcAft>
                <a:buNone/>
              </a:pPr>
              <a:r>
                <a:rPr lang="en-US" sz="1800">
                  <a:solidFill>
                    <a:schemeClr val="dk1"/>
                  </a:solidFill>
                  <a:latin typeface="Play"/>
                  <a:ea typeface="Play"/>
                  <a:cs typeface="Play"/>
                  <a:sym typeface="Play"/>
                </a:rPr>
                <a:t>change set.</a:t>
              </a:r>
              <a:endParaRPr/>
            </a:p>
          </p:txBody>
        </p:sp>
        <p:cxnSp>
          <p:nvCxnSpPr>
            <p:cNvPr id="1074" name="Google Shape;1074;p90"/>
            <p:cNvCxnSpPr/>
            <p:nvPr/>
          </p:nvCxnSpPr>
          <p:spPr>
            <a:xfrm>
              <a:off x="5098884" y="3665881"/>
              <a:ext cx="1737360" cy="0"/>
            </a:xfrm>
            <a:prstGeom prst="straightConnector1">
              <a:avLst/>
            </a:prstGeom>
            <a:noFill/>
            <a:ln cap="flat" cmpd="sng" w="28575">
              <a:solidFill>
                <a:schemeClr val="dk1"/>
              </a:solidFill>
              <a:prstDash val="solid"/>
              <a:round/>
              <a:headEnd len="sm" w="sm" type="none"/>
              <a:tailEnd len="med" w="med" type="triangle"/>
            </a:ln>
          </p:spPr>
        </p:cxnSp>
        <p:sp>
          <p:nvSpPr>
            <p:cNvPr id="1075" name="Google Shape;1075;p90"/>
            <p:cNvSpPr txBox="1"/>
            <p:nvPr/>
          </p:nvSpPr>
          <p:spPr>
            <a:xfrm>
              <a:off x="6092068" y="4209240"/>
              <a:ext cx="246574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Inspection of changes</a:t>
              </a:r>
              <a:endParaRPr/>
            </a:p>
          </p:txBody>
        </p:sp>
        <p:sp>
          <p:nvSpPr>
            <p:cNvPr id="1076" name="Google Shape;1076;p90"/>
            <p:cNvSpPr txBox="1"/>
            <p:nvPr/>
          </p:nvSpPr>
          <p:spPr>
            <a:xfrm>
              <a:off x="8349907" y="2578890"/>
              <a:ext cx="189939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Run the</a:t>
              </a:r>
              <a:endParaRPr/>
            </a:p>
            <a:p>
              <a:pPr indent="0" lvl="0" marL="0" marR="0" rtl="0" algn="l">
                <a:spcBef>
                  <a:spcPts val="0"/>
                </a:spcBef>
                <a:spcAft>
                  <a:spcPts val="0"/>
                </a:spcAft>
                <a:buNone/>
              </a:pPr>
              <a:r>
                <a:rPr lang="en-US" sz="1800">
                  <a:solidFill>
                    <a:schemeClr val="dk1"/>
                  </a:solidFill>
                  <a:latin typeface="Play"/>
                  <a:ea typeface="Play"/>
                  <a:cs typeface="Play"/>
                  <a:sym typeface="Play"/>
                </a:rPr>
                <a:t>change set.</a:t>
              </a:r>
              <a:endParaRPr/>
            </a:p>
          </p:txBody>
        </p:sp>
        <p:cxnSp>
          <p:nvCxnSpPr>
            <p:cNvPr id="1077" name="Google Shape;1077;p90"/>
            <p:cNvCxnSpPr/>
            <p:nvPr/>
          </p:nvCxnSpPr>
          <p:spPr>
            <a:xfrm>
              <a:off x="8026167" y="3665881"/>
              <a:ext cx="1737360" cy="0"/>
            </a:xfrm>
            <a:prstGeom prst="straightConnector1">
              <a:avLst/>
            </a:prstGeom>
            <a:noFill/>
            <a:ln cap="flat" cmpd="sng" w="28575">
              <a:solidFill>
                <a:schemeClr val="dk1"/>
              </a:solidFill>
              <a:prstDash val="solid"/>
              <a:round/>
              <a:headEnd len="sm" w="sm" type="none"/>
              <a:tailEnd len="med" w="med" type="triangle"/>
            </a:ln>
          </p:spPr>
        </p:cxnSp>
        <p:sp>
          <p:nvSpPr>
            <p:cNvPr id="1078" name="Google Shape;1078;p90"/>
            <p:cNvSpPr txBox="1"/>
            <p:nvPr/>
          </p:nvSpPr>
          <p:spPr>
            <a:xfrm>
              <a:off x="9195667" y="4209240"/>
              <a:ext cx="2671928" cy="6456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CloudFormation updates your stack.</a:t>
              </a:r>
              <a:endParaRPr/>
            </a:p>
          </p:txBody>
        </p:sp>
        <p:pic>
          <p:nvPicPr>
            <p:cNvPr id="1079" name="Google Shape;1079;p90"/>
            <p:cNvPicPr preferRelativeResize="0"/>
            <p:nvPr/>
          </p:nvPicPr>
          <p:blipFill rotWithShape="1">
            <a:blip r:embed="rId3">
              <a:alphaModFix/>
            </a:blip>
            <a:srcRect b="0" l="0" r="0" t="0"/>
            <a:stretch/>
          </p:blipFill>
          <p:spPr>
            <a:xfrm>
              <a:off x="869667" y="3119268"/>
              <a:ext cx="1093227" cy="1093227"/>
            </a:xfrm>
            <a:prstGeom prst="rect">
              <a:avLst/>
            </a:prstGeom>
            <a:noFill/>
            <a:ln>
              <a:noFill/>
            </a:ln>
          </p:spPr>
        </p:pic>
        <p:pic>
          <p:nvPicPr>
            <p:cNvPr id="1080" name="Google Shape;1080;p90"/>
            <p:cNvPicPr preferRelativeResize="0"/>
            <p:nvPr/>
          </p:nvPicPr>
          <p:blipFill rotWithShape="1">
            <a:blip r:embed="rId4">
              <a:alphaModFix/>
            </a:blip>
            <a:srcRect b="0" l="0" r="0" t="0"/>
            <a:stretch/>
          </p:blipFill>
          <p:spPr>
            <a:xfrm>
              <a:off x="4006167" y="3119268"/>
              <a:ext cx="1093227" cy="1093227"/>
            </a:xfrm>
            <a:prstGeom prst="rect">
              <a:avLst/>
            </a:prstGeom>
            <a:noFill/>
            <a:ln>
              <a:noFill/>
            </a:ln>
          </p:spPr>
        </p:pic>
        <p:pic>
          <p:nvPicPr>
            <p:cNvPr id="1081" name="Google Shape;1081;p90"/>
            <p:cNvPicPr preferRelativeResize="0"/>
            <p:nvPr/>
          </p:nvPicPr>
          <p:blipFill rotWithShape="1">
            <a:blip r:embed="rId5">
              <a:alphaModFix/>
            </a:blip>
            <a:srcRect b="0" l="0" r="0" t="0"/>
            <a:stretch/>
          </p:blipFill>
          <p:spPr>
            <a:xfrm>
              <a:off x="10049014" y="3143028"/>
              <a:ext cx="1045706" cy="1045706"/>
            </a:xfrm>
            <a:prstGeom prst="rect">
              <a:avLst/>
            </a:prstGeom>
            <a:noFill/>
            <a:ln>
              <a:noFill/>
            </a:ln>
          </p:spPr>
        </p:pic>
        <p:sp>
          <p:nvSpPr>
            <p:cNvPr id="1082" name="Google Shape;1082;p90"/>
            <p:cNvSpPr/>
            <p:nvPr/>
          </p:nvSpPr>
          <p:spPr>
            <a:xfrm>
              <a:off x="2149080" y="2719175"/>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1</a:t>
              </a:r>
              <a:endParaRPr/>
            </a:p>
          </p:txBody>
        </p:sp>
        <p:sp>
          <p:nvSpPr>
            <p:cNvPr id="1083" name="Google Shape;1083;p90"/>
            <p:cNvSpPr/>
            <p:nvPr/>
          </p:nvSpPr>
          <p:spPr>
            <a:xfrm>
              <a:off x="5098884" y="2719175"/>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2</a:t>
              </a:r>
              <a:endParaRPr/>
            </a:p>
          </p:txBody>
        </p:sp>
        <p:sp>
          <p:nvSpPr>
            <p:cNvPr id="1084" name="Google Shape;1084;p90"/>
            <p:cNvSpPr/>
            <p:nvPr/>
          </p:nvSpPr>
          <p:spPr>
            <a:xfrm>
              <a:off x="8026167" y="2719175"/>
              <a:ext cx="365760" cy="365760"/>
            </a:xfrm>
            <a:prstGeom prst="ellipse">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3</a:t>
              </a:r>
              <a:endParaRPr/>
            </a:p>
          </p:txBody>
        </p:sp>
        <p:pic>
          <p:nvPicPr>
            <p:cNvPr id="1085" name="Google Shape;1085;p90"/>
            <p:cNvPicPr preferRelativeResize="0"/>
            <p:nvPr/>
          </p:nvPicPr>
          <p:blipFill rotWithShape="1">
            <a:blip r:embed="rId6">
              <a:alphaModFix/>
            </a:blip>
            <a:srcRect b="0" l="0" r="0" t="0"/>
            <a:stretch/>
          </p:blipFill>
          <p:spPr>
            <a:xfrm>
              <a:off x="6657308" y="3001591"/>
              <a:ext cx="1328580" cy="1328580"/>
            </a:xfrm>
            <a:prstGeom prst="rect">
              <a:avLst/>
            </a:prstGeom>
            <a:noFill/>
            <a:ln>
              <a:noFill/>
            </a:ln>
          </p:spPr>
        </p:pic>
      </p:grpSp>
      <p:sp>
        <p:nvSpPr>
          <p:cNvPr id="1086" name="Google Shape;1086;p90"/>
          <p:cNvSpPr txBox="1"/>
          <p:nvPr/>
        </p:nvSpPr>
        <p:spPr>
          <a:xfrm>
            <a:off x="517485" y="5493016"/>
            <a:ext cx="1116754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Use the </a:t>
            </a:r>
            <a:r>
              <a:rPr b="1" lang="en-US" sz="1800">
                <a:solidFill>
                  <a:schemeClr val="dk1"/>
                </a:solidFill>
                <a:latin typeface="Play"/>
                <a:ea typeface="Play"/>
                <a:cs typeface="Play"/>
                <a:sym typeface="Play"/>
              </a:rPr>
              <a:t>DeletionPolicy</a:t>
            </a:r>
            <a:r>
              <a:rPr lang="en-US" sz="1800">
                <a:solidFill>
                  <a:schemeClr val="dk1"/>
                </a:solidFill>
                <a:latin typeface="Play"/>
                <a:ea typeface="Play"/>
                <a:cs typeface="Play"/>
                <a:sym typeface="Play"/>
              </a:rPr>
              <a:t> attribute to preserve or back up a resource when its stack is deleted or updated.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92" name="Google Shape;1092;p9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Drift detection</a:t>
            </a:r>
            <a:endParaRPr/>
          </a:p>
        </p:txBody>
      </p:sp>
      <p:grpSp>
        <p:nvGrpSpPr>
          <p:cNvPr descr="Diagram of a CloudFormation template creating a stack and resources. See the notes for more details." id="1093" name="Google Shape;1093;p91"/>
          <p:cNvGrpSpPr/>
          <p:nvPr/>
        </p:nvGrpSpPr>
        <p:grpSpPr>
          <a:xfrm>
            <a:off x="-824" y="1113578"/>
            <a:ext cx="8255935" cy="4971267"/>
            <a:chOff x="-824" y="1113578"/>
            <a:chExt cx="8255935" cy="4971267"/>
          </a:xfrm>
        </p:grpSpPr>
        <p:sp>
          <p:nvSpPr>
            <p:cNvPr id="1094" name="Google Shape;1094;p91"/>
            <p:cNvSpPr txBox="1"/>
            <p:nvPr/>
          </p:nvSpPr>
          <p:spPr>
            <a:xfrm>
              <a:off x="4810966" y="1113578"/>
              <a:ext cx="68961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Stack</a:t>
              </a:r>
              <a:endParaRPr/>
            </a:p>
          </p:txBody>
        </p:sp>
        <p:pic>
          <p:nvPicPr>
            <p:cNvPr descr="Template resource icon for the AWS CloudFormation service." id="1095" name="Google Shape;1095;p91"/>
            <p:cNvPicPr preferRelativeResize="0"/>
            <p:nvPr/>
          </p:nvPicPr>
          <p:blipFill rotWithShape="1">
            <a:blip r:embed="rId3">
              <a:alphaModFix/>
            </a:blip>
            <a:srcRect b="0" l="0" r="0" t="0"/>
            <a:stretch/>
          </p:blipFill>
          <p:spPr>
            <a:xfrm>
              <a:off x="587719" y="1316626"/>
              <a:ext cx="917130" cy="917130"/>
            </a:xfrm>
            <a:prstGeom prst="rect">
              <a:avLst/>
            </a:prstGeom>
            <a:noFill/>
            <a:ln>
              <a:noFill/>
            </a:ln>
          </p:spPr>
        </p:pic>
        <p:sp>
          <p:nvSpPr>
            <p:cNvPr id="1096" name="Google Shape;1096;p91"/>
            <p:cNvSpPr txBox="1"/>
            <p:nvPr/>
          </p:nvSpPr>
          <p:spPr>
            <a:xfrm>
              <a:off x="-824" y="2270104"/>
              <a:ext cx="207687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CloudFormation Template</a:t>
              </a:r>
              <a:endParaRPr/>
            </a:p>
          </p:txBody>
        </p:sp>
        <p:sp>
          <p:nvSpPr>
            <p:cNvPr descr="Security group." id="1097" name="Google Shape;1097;p91"/>
            <p:cNvSpPr/>
            <p:nvPr/>
          </p:nvSpPr>
          <p:spPr>
            <a:xfrm>
              <a:off x="3322798" y="3496982"/>
              <a:ext cx="3981814" cy="1918342"/>
            </a:xfrm>
            <a:prstGeom prst="rect">
              <a:avLst/>
            </a:prstGeom>
            <a:noFill/>
            <a:ln cap="flat" cmpd="sng" w="28575">
              <a:solidFill>
                <a:srgbClr val="DD344C"/>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a:t>
              </a:r>
              <a:endParaRPr/>
            </a:p>
          </p:txBody>
        </p:sp>
        <p:grpSp>
          <p:nvGrpSpPr>
            <p:cNvPr descr="EC2 instance contents group." id="1098" name="Google Shape;1098;p91"/>
            <p:cNvGrpSpPr/>
            <p:nvPr/>
          </p:nvGrpSpPr>
          <p:grpSpPr>
            <a:xfrm>
              <a:off x="3646658" y="3962421"/>
              <a:ext cx="3475432" cy="1280743"/>
              <a:chOff x="732632" y="3723399"/>
              <a:chExt cx="2956266" cy="1280743"/>
            </a:xfrm>
          </p:grpSpPr>
          <p:sp>
            <p:nvSpPr>
              <p:cNvPr id="1099" name="Google Shape;1099;p91"/>
              <p:cNvSpPr/>
              <p:nvPr/>
            </p:nvSpPr>
            <p:spPr>
              <a:xfrm>
                <a:off x="732632" y="3723399"/>
                <a:ext cx="2956266" cy="1280743"/>
              </a:xfrm>
              <a:prstGeom prst="rect">
                <a:avLst/>
              </a:prstGeom>
              <a:noFill/>
              <a:ln cap="flat" cmpd="sng" w="285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Web server EC2 instance</a:t>
                </a:r>
                <a:endParaRPr/>
              </a:p>
            </p:txBody>
          </p:sp>
          <p:pic>
            <p:nvPicPr>
              <p:cNvPr descr="EC2 instance contents group icon. " id="1100" name="Google Shape;1100;p91"/>
              <p:cNvPicPr preferRelativeResize="0"/>
              <p:nvPr/>
            </p:nvPicPr>
            <p:blipFill rotWithShape="1">
              <a:blip r:embed="rId4">
                <a:alphaModFix/>
              </a:blip>
              <a:srcRect b="0" l="0" r="0" t="0"/>
              <a:stretch/>
            </p:blipFill>
            <p:spPr>
              <a:xfrm>
                <a:off x="743994" y="3729633"/>
                <a:ext cx="318900" cy="318900"/>
              </a:xfrm>
              <a:prstGeom prst="rect">
                <a:avLst/>
              </a:prstGeom>
              <a:noFill/>
              <a:ln>
                <a:noFill/>
              </a:ln>
            </p:spPr>
          </p:pic>
        </p:grpSp>
        <p:grpSp>
          <p:nvGrpSpPr>
            <p:cNvPr descr="Server contents group." id="1101" name="Google Shape;1101;p91"/>
            <p:cNvGrpSpPr/>
            <p:nvPr/>
          </p:nvGrpSpPr>
          <p:grpSpPr>
            <a:xfrm>
              <a:off x="4083055" y="4483788"/>
              <a:ext cx="2890318" cy="573509"/>
              <a:chOff x="8448710" y="2618865"/>
              <a:chExt cx="2731957" cy="573509"/>
            </a:xfrm>
          </p:grpSpPr>
          <p:sp>
            <p:nvSpPr>
              <p:cNvPr id="1102" name="Google Shape;1102;p91"/>
              <p:cNvSpPr/>
              <p:nvPr/>
            </p:nvSpPr>
            <p:spPr>
              <a:xfrm>
                <a:off x="8448710" y="2618865"/>
                <a:ext cx="2731957" cy="573509"/>
              </a:xfrm>
              <a:prstGeom prst="rect">
                <a:avLst/>
              </a:prstGeom>
              <a:noFill/>
              <a:ln cap="flat" cmpd="sng" w="28575">
                <a:solidFill>
                  <a:srgbClr val="7D8998"/>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Apache HTTP server</a:t>
                </a:r>
                <a:endParaRPr/>
              </a:p>
            </p:txBody>
          </p:sp>
          <p:pic>
            <p:nvPicPr>
              <p:cNvPr descr="Server contents group icon. " id="1103" name="Google Shape;1103;p91"/>
              <p:cNvPicPr preferRelativeResize="0"/>
              <p:nvPr/>
            </p:nvPicPr>
            <p:blipFill rotWithShape="1">
              <a:blip r:embed="rId5">
                <a:alphaModFix/>
              </a:blip>
              <a:srcRect b="0" l="0" r="0" t="0"/>
              <a:stretch/>
            </p:blipFill>
            <p:spPr>
              <a:xfrm>
                <a:off x="8458592" y="2639992"/>
                <a:ext cx="356616" cy="356616"/>
              </a:xfrm>
              <a:prstGeom prst="rect">
                <a:avLst/>
              </a:prstGeom>
              <a:noFill/>
              <a:ln>
                <a:noFill/>
              </a:ln>
            </p:spPr>
          </p:pic>
        </p:grpSp>
        <p:grpSp>
          <p:nvGrpSpPr>
            <p:cNvPr descr="Public subnet group." id="1104" name="Google Shape;1104;p91"/>
            <p:cNvGrpSpPr/>
            <p:nvPr/>
          </p:nvGrpSpPr>
          <p:grpSpPr>
            <a:xfrm>
              <a:off x="2951835" y="2995308"/>
              <a:ext cx="4543039" cy="2637667"/>
              <a:chOff x="6286273" y="2618865"/>
              <a:chExt cx="4665954" cy="2827724"/>
            </a:xfrm>
          </p:grpSpPr>
          <p:sp>
            <p:nvSpPr>
              <p:cNvPr id="1105" name="Google Shape;1105;p91"/>
              <p:cNvSpPr/>
              <p:nvPr/>
            </p:nvSpPr>
            <p:spPr>
              <a:xfrm>
                <a:off x="6293417" y="2618865"/>
                <a:ext cx="4658810" cy="2827724"/>
              </a:xfrm>
              <a:prstGeom prst="rect">
                <a:avLst/>
              </a:prstGeom>
              <a:noFill/>
              <a:ln cap="flat" cmpd="sng" w="285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Public subnet</a:t>
                </a:r>
                <a:endParaRPr/>
              </a:p>
            </p:txBody>
          </p:sp>
          <p:pic>
            <p:nvPicPr>
              <p:cNvPr descr="Public subnet group icon. " id="1106" name="Google Shape;1106;p91"/>
              <p:cNvPicPr preferRelativeResize="0"/>
              <p:nvPr/>
            </p:nvPicPr>
            <p:blipFill rotWithShape="1">
              <a:blip r:embed="rId6">
                <a:alphaModFix/>
              </a:blip>
              <a:srcRect b="0" l="0" r="0" t="0"/>
              <a:stretch/>
            </p:blipFill>
            <p:spPr>
              <a:xfrm>
                <a:off x="6286273" y="2627490"/>
                <a:ext cx="381000" cy="381000"/>
              </a:xfrm>
              <a:prstGeom prst="rect">
                <a:avLst/>
              </a:prstGeom>
              <a:noFill/>
              <a:ln>
                <a:noFill/>
              </a:ln>
            </p:spPr>
          </p:pic>
        </p:grpSp>
        <p:grpSp>
          <p:nvGrpSpPr>
            <p:cNvPr descr="Virtual private cloud (VPC) group." id="1107" name="Google Shape;1107;p91"/>
            <p:cNvGrpSpPr/>
            <p:nvPr/>
          </p:nvGrpSpPr>
          <p:grpSpPr>
            <a:xfrm>
              <a:off x="2603754" y="2419842"/>
              <a:ext cx="5104037" cy="3431709"/>
              <a:chOff x="2283291" y="2618864"/>
              <a:chExt cx="5477315" cy="3431709"/>
            </a:xfrm>
          </p:grpSpPr>
          <p:sp>
            <p:nvSpPr>
              <p:cNvPr id="1108" name="Google Shape;1108;p91"/>
              <p:cNvSpPr/>
              <p:nvPr/>
            </p:nvSpPr>
            <p:spPr>
              <a:xfrm>
                <a:off x="2283291" y="2618864"/>
                <a:ext cx="5477315" cy="3431709"/>
              </a:xfrm>
              <a:prstGeom prst="rect">
                <a:avLst/>
              </a:prstGeom>
              <a:noFill/>
              <a:ln cap="flat" cmpd="sng" w="285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Lab VPC</a:t>
                </a:r>
                <a:endParaRPr/>
              </a:p>
            </p:txBody>
          </p:sp>
          <p:pic>
            <p:nvPicPr>
              <p:cNvPr descr="VPC group icon. " id="1109" name="Google Shape;1109;p91"/>
              <p:cNvPicPr preferRelativeResize="0"/>
              <p:nvPr/>
            </p:nvPicPr>
            <p:blipFill rotWithShape="1">
              <a:blip r:embed="rId7">
                <a:alphaModFix/>
              </a:blip>
              <a:srcRect b="0" l="0" r="0" t="0"/>
              <a:stretch/>
            </p:blipFill>
            <p:spPr>
              <a:xfrm>
                <a:off x="2283292" y="2618865"/>
                <a:ext cx="381000" cy="381000"/>
              </a:xfrm>
              <a:prstGeom prst="rect">
                <a:avLst/>
              </a:prstGeom>
              <a:noFill/>
              <a:ln>
                <a:noFill/>
              </a:ln>
            </p:spPr>
          </p:pic>
        </p:grpSp>
        <p:sp>
          <p:nvSpPr>
            <p:cNvPr descr="Availability Zone group." id="1110" name="Google Shape;1110;p91"/>
            <p:cNvSpPr/>
            <p:nvPr/>
          </p:nvSpPr>
          <p:spPr>
            <a:xfrm>
              <a:off x="2377794" y="1983615"/>
              <a:ext cx="5555956" cy="4101230"/>
            </a:xfrm>
            <a:prstGeom prst="rect">
              <a:avLst/>
            </a:prstGeom>
            <a:noFill/>
            <a:ln cap="flat" cmpd="sng" w="285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Availability Zone</a:t>
              </a:r>
              <a:endParaRPr/>
            </a:p>
          </p:txBody>
        </p:sp>
        <p:sp>
          <p:nvSpPr>
            <p:cNvPr id="1111" name="Google Shape;1111;p91"/>
            <p:cNvSpPr/>
            <p:nvPr/>
          </p:nvSpPr>
          <p:spPr>
            <a:xfrm>
              <a:off x="4810966" y="1442676"/>
              <a:ext cx="689612" cy="6596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112" name="Google Shape;1112;p91"/>
            <p:cNvPicPr preferRelativeResize="0"/>
            <p:nvPr/>
          </p:nvPicPr>
          <p:blipFill rotWithShape="1">
            <a:blip r:embed="rId8">
              <a:alphaModFix/>
            </a:blip>
            <a:srcRect b="0" l="0" r="0" t="0"/>
            <a:stretch/>
          </p:blipFill>
          <p:spPr>
            <a:xfrm>
              <a:off x="4768620" y="1385521"/>
              <a:ext cx="774305" cy="774305"/>
            </a:xfrm>
            <a:prstGeom prst="rect">
              <a:avLst/>
            </a:prstGeom>
            <a:noFill/>
            <a:ln>
              <a:noFill/>
            </a:ln>
          </p:spPr>
        </p:pic>
        <p:cxnSp>
          <p:nvCxnSpPr>
            <p:cNvPr id="1113" name="Google Shape;1113;p91"/>
            <p:cNvCxnSpPr>
              <a:stCxn id="1095" idx="3"/>
              <a:endCxn id="1112" idx="1"/>
            </p:cNvCxnSpPr>
            <p:nvPr/>
          </p:nvCxnSpPr>
          <p:spPr>
            <a:xfrm flipH="1" rot="10800000">
              <a:off x="1504849" y="1772791"/>
              <a:ext cx="3263700" cy="2400"/>
            </a:xfrm>
            <a:prstGeom prst="straightConnector1">
              <a:avLst/>
            </a:prstGeom>
            <a:noFill/>
            <a:ln cap="flat" cmpd="sng" w="28575">
              <a:solidFill>
                <a:schemeClr val="dk1"/>
              </a:solidFill>
              <a:prstDash val="solid"/>
              <a:round/>
              <a:headEnd len="sm" w="sm" type="none"/>
              <a:tailEnd len="med" w="med" type="triangle"/>
            </a:ln>
          </p:spPr>
        </p:cxnSp>
        <p:cxnSp>
          <p:nvCxnSpPr>
            <p:cNvPr id="1114" name="Google Shape;1114;p91"/>
            <p:cNvCxnSpPr/>
            <p:nvPr/>
          </p:nvCxnSpPr>
          <p:spPr>
            <a:xfrm rot="10800000">
              <a:off x="4838262" y="3740601"/>
              <a:ext cx="3416849" cy="0"/>
            </a:xfrm>
            <a:prstGeom prst="straightConnector1">
              <a:avLst/>
            </a:prstGeom>
            <a:noFill/>
            <a:ln cap="flat" cmpd="sng" w="28575">
              <a:solidFill>
                <a:schemeClr val="dk1"/>
              </a:solidFill>
              <a:prstDash val="solid"/>
              <a:round/>
              <a:headEnd len="sm" w="sm" type="none"/>
              <a:tailEnd len="med" w="med" type="triangle"/>
            </a:ln>
          </p:spPr>
        </p:cxnSp>
      </p:grpSp>
      <p:sp>
        <p:nvSpPr>
          <p:cNvPr id="1115" name="Google Shape;1115;p91"/>
          <p:cNvSpPr txBox="1"/>
          <p:nvPr/>
        </p:nvSpPr>
        <p:spPr>
          <a:xfrm>
            <a:off x="8241463" y="2255005"/>
            <a:ext cx="3709283" cy="34470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Scenario</a:t>
            </a:r>
            <a:endParaRPr/>
          </a:p>
          <a:p>
            <a:pPr indent="-184150" lvl="0" marL="228600" marR="0" rtl="0" algn="l">
              <a:spcBef>
                <a:spcPts val="0"/>
              </a:spcBef>
              <a:spcAft>
                <a:spcPts val="0"/>
              </a:spcAft>
              <a:buClr>
                <a:schemeClr val="dk1"/>
              </a:buClr>
              <a:buSzPts val="700"/>
              <a:buFont typeface="Play"/>
              <a:buNone/>
            </a:pPr>
            <a:r>
              <a:t/>
            </a:r>
            <a:endParaRPr sz="700">
              <a:solidFill>
                <a:schemeClr val="dk1"/>
              </a:solidFill>
              <a:latin typeface="Play"/>
              <a:ea typeface="Play"/>
              <a:cs typeface="Play"/>
              <a:sym typeface="Play"/>
            </a:endParaRPr>
          </a:p>
          <a:p>
            <a:pPr indent="-342900" lvl="0" marL="342900" marR="0" rtl="0" algn="l">
              <a:spcBef>
                <a:spcPts val="0"/>
              </a:spcBef>
              <a:spcAft>
                <a:spcPts val="0"/>
              </a:spcAft>
              <a:buClr>
                <a:schemeClr val="dk1"/>
              </a:buClr>
              <a:buSzPts val="1600"/>
              <a:buFont typeface="Play"/>
              <a:buAutoNum type="arabicPeriod"/>
            </a:pPr>
            <a:r>
              <a:rPr lang="en-US" sz="1600">
                <a:solidFill>
                  <a:schemeClr val="dk1"/>
                </a:solidFill>
                <a:latin typeface="Play"/>
                <a:ea typeface="Play"/>
                <a:cs typeface="Play"/>
                <a:sym typeface="Play"/>
              </a:rPr>
              <a:t>An application environment is created by a CloudFormation stack.</a:t>
            </a:r>
            <a:endParaRPr sz="1000">
              <a:solidFill>
                <a:schemeClr val="dk1"/>
              </a:solidFill>
              <a:latin typeface="Play"/>
              <a:ea typeface="Play"/>
              <a:cs typeface="Play"/>
              <a:sym typeface="Play"/>
            </a:endParaRPr>
          </a:p>
          <a:p>
            <a:pPr indent="-342900" lvl="0" marL="342900" marR="0" rtl="0" algn="l">
              <a:spcBef>
                <a:spcPts val="600"/>
              </a:spcBef>
              <a:spcAft>
                <a:spcPts val="0"/>
              </a:spcAft>
              <a:buClr>
                <a:schemeClr val="dk1"/>
              </a:buClr>
              <a:buSzPts val="1600"/>
              <a:buFont typeface="Play"/>
              <a:buAutoNum type="arabicPeriod"/>
            </a:pPr>
            <a:r>
              <a:rPr lang="en-US" sz="1600">
                <a:solidFill>
                  <a:schemeClr val="dk1"/>
                </a:solidFill>
                <a:latin typeface="Play"/>
                <a:ea typeface="Play"/>
                <a:cs typeface="Play"/>
                <a:sym typeface="Play"/>
              </a:rPr>
              <a:t>Later, someone </a:t>
            </a:r>
            <a:r>
              <a:rPr b="1" lang="en-US" sz="1600">
                <a:solidFill>
                  <a:schemeClr val="dk1"/>
                </a:solidFill>
                <a:latin typeface="Play"/>
                <a:ea typeface="Play"/>
                <a:cs typeface="Play"/>
                <a:sym typeface="Play"/>
              </a:rPr>
              <a:t>manually modifies the security group</a:t>
            </a:r>
            <a:r>
              <a:rPr lang="en-US" sz="1600">
                <a:solidFill>
                  <a:schemeClr val="dk1"/>
                </a:solidFill>
                <a:latin typeface="Play"/>
                <a:ea typeface="Play"/>
                <a:cs typeface="Play"/>
                <a:sym typeface="Play"/>
              </a:rPr>
              <a:t> and opens a new inbound TCP port.</a:t>
            </a:r>
            <a:endParaRPr sz="1000">
              <a:solidFill>
                <a:schemeClr val="dk1"/>
              </a:solidFill>
              <a:latin typeface="Play"/>
              <a:ea typeface="Play"/>
              <a:cs typeface="Play"/>
              <a:sym typeface="Play"/>
            </a:endParaRPr>
          </a:p>
          <a:p>
            <a:pPr indent="-342900" lvl="0" marL="342900" marR="0" rtl="0" algn="l">
              <a:spcBef>
                <a:spcPts val="600"/>
              </a:spcBef>
              <a:spcAft>
                <a:spcPts val="0"/>
              </a:spcAft>
              <a:buClr>
                <a:schemeClr val="dk1"/>
              </a:buClr>
              <a:buSzPts val="1600"/>
              <a:buFont typeface="Play"/>
              <a:buAutoNum type="arabicPeriod"/>
            </a:pPr>
            <a:r>
              <a:rPr lang="en-US" sz="1600">
                <a:solidFill>
                  <a:schemeClr val="dk1"/>
                </a:solidFill>
                <a:latin typeface="Play"/>
                <a:ea typeface="Play"/>
                <a:cs typeface="Play"/>
                <a:sym typeface="Play"/>
              </a:rPr>
              <a:t>Drift detection is run on the stack.</a:t>
            </a:r>
            <a:endParaRPr sz="1000">
              <a:solidFill>
                <a:schemeClr val="dk1"/>
              </a:solidFill>
              <a:latin typeface="Play"/>
              <a:ea typeface="Play"/>
              <a:cs typeface="Play"/>
              <a:sym typeface="Play"/>
            </a:endParaRPr>
          </a:p>
          <a:p>
            <a:pPr indent="-342900" lvl="0" marL="342900" marR="0" rtl="0" algn="l">
              <a:spcBef>
                <a:spcPts val="600"/>
              </a:spcBef>
              <a:spcAft>
                <a:spcPts val="0"/>
              </a:spcAft>
              <a:buClr>
                <a:schemeClr val="dk1"/>
              </a:buClr>
              <a:buSzPts val="1600"/>
              <a:buFont typeface="Play"/>
              <a:buAutoNum type="arabicPeriod"/>
            </a:pPr>
            <a:r>
              <a:rPr lang="en-US" sz="1600">
                <a:solidFill>
                  <a:schemeClr val="dk1"/>
                </a:solidFill>
                <a:latin typeface="Play"/>
                <a:ea typeface="Play"/>
                <a:cs typeface="Play"/>
                <a:sym typeface="Play"/>
              </a:rPr>
              <a:t>All resources except the security group show the result IN_SYNC, but the security group shows a status of MODIFIED with details.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21" name="Google Shape;1121;p9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Scoping and organizing templates</a:t>
            </a:r>
            <a:endParaRPr/>
          </a:p>
        </p:txBody>
      </p:sp>
      <p:graphicFrame>
        <p:nvGraphicFramePr>
          <p:cNvPr id="1122" name="Google Shape;1122;p92"/>
          <p:cNvGraphicFramePr/>
          <p:nvPr/>
        </p:nvGraphicFramePr>
        <p:xfrm>
          <a:off x="616511" y="1462056"/>
          <a:ext cx="3000000" cy="3000000"/>
        </p:xfrm>
        <a:graphic>
          <a:graphicData uri="http://schemas.openxmlformats.org/drawingml/2006/table">
            <a:tbl>
              <a:tblPr bandRow="1" firstRow="1">
                <a:noFill/>
                <a:tableStyleId>{8656E4E7-85A0-4020-853E-20383119DBF4}</a:tableStyleId>
              </a:tblPr>
              <a:tblGrid>
                <a:gridCol w="2522475"/>
                <a:gridCol w="8447975"/>
              </a:tblGrid>
              <a:tr h="228600">
                <a:tc>
                  <a:txBody>
                    <a:bodyPr/>
                    <a:lstStyle/>
                    <a:p>
                      <a:pPr indent="0" lvl="0" marL="0" marR="0" rtl="0" algn="l">
                        <a:spcBef>
                          <a:spcPts val="0"/>
                        </a:spcBef>
                        <a:spcAft>
                          <a:spcPts val="0"/>
                        </a:spcAft>
                        <a:buNone/>
                      </a:pPr>
                      <a:r>
                        <a:rPr lang="en-US" sz="1800" u="none" cap="none" strike="noStrike"/>
                        <a:t>Category</a:t>
                      </a:r>
                      <a:endParaRPr/>
                    </a:p>
                  </a:txBody>
                  <a:tcPr marT="182875" marB="182875" marR="182875" marL="182875"/>
                </a:tc>
                <a:tc>
                  <a:txBody>
                    <a:bodyPr/>
                    <a:lstStyle/>
                    <a:p>
                      <a:pPr indent="0" lvl="0" marL="0" marR="0" rtl="0" algn="l">
                        <a:spcBef>
                          <a:spcPts val="0"/>
                        </a:spcBef>
                        <a:spcAft>
                          <a:spcPts val="0"/>
                        </a:spcAft>
                        <a:buNone/>
                      </a:pPr>
                      <a:r>
                        <a:rPr lang="en-US" sz="1800"/>
                        <a:t>Type of Template</a:t>
                      </a:r>
                      <a:endParaRPr/>
                    </a:p>
                  </a:txBody>
                  <a:tcPr marT="182875" marB="182875" marR="182875" marL="182875"/>
                </a:tc>
              </a:tr>
              <a:tr h="228600">
                <a:tc>
                  <a:txBody>
                    <a:bodyPr/>
                    <a:lstStyle/>
                    <a:p>
                      <a:pPr indent="0" lvl="0" marL="0" marR="0" rtl="0" algn="l">
                        <a:spcBef>
                          <a:spcPts val="0"/>
                        </a:spcBef>
                        <a:spcAft>
                          <a:spcPts val="0"/>
                        </a:spcAft>
                        <a:buNone/>
                      </a:pPr>
                      <a:r>
                        <a:rPr lang="en-US" sz="1800"/>
                        <a:t>Frontend services</a:t>
                      </a:r>
                      <a:endParaRPr/>
                    </a:p>
                  </a:txBody>
                  <a:tcPr marT="182875" marB="182875" marR="182875" marL="182875"/>
                </a:tc>
                <a:tc>
                  <a:txBody>
                    <a:bodyPr/>
                    <a:lstStyle/>
                    <a:p>
                      <a:pPr indent="0" lvl="0" marL="0" marR="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Web interfaces, mobile access, and analytics dashboard</a:t>
                      </a:r>
                      <a:endParaRPr/>
                    </a:p>
                  </a:txBody>
                  <a:tcPr marT="182875" marB="182875" marR="182875" marL="182875"/>
                </a:tc>
              </a:tr>
              <a:tr h="228600">
                <a:tc>
                  <a:txBody>
                    <a:bodyPr/>
                    <a:lstStyle/>
                    <a:p>
                      <a:pPr indent="0" lvl="0" marL="0" marR="0" rtl="0" algn="l">
                        <a:spcBef>
                          <a:spcPts val="0"/>
                        </a:spcBef>
                        <a:spcAft>
                          <a:spcPts val="0"/>
                        </a:spcAft>
                        <a:buNone/>
                      </a:pPr>
                      <a:r>
                        <a:rPr lang="en-US" sz="1800"/>
                        <a:t>Backend services</a:t>
                      </a:r>
                      <a:endParaRPr/>
                    </a:p>
                  </a:txBody>
                  <a:tcPr marT="182875" marB="182875" marR="182875" marL="182875"/>
                </a:tc>
                <a:tc>
                  <a:txBody>
                    <a:bodyPr/>
                    <a:lstStyle/>
                    <a:p>
                      <a:pPr indent="0" lvl="0" marL="0" marR="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Search, payments, reviews, and recommendations</a:t>
                      </a:r>
                      <a:endParaRPr/>
                    </a:p>
                  </a:txBody>
                  <a:tcPr marT="182875" marB="182875" marR="182875" marL="182875"/>
                </a:tc>
              </a:tr>
              <a:tr h="228600">
                <a:tc>
                  <a:txBody>
                    <a:bodyPr/>
                    <a:lstStyle/>
                    <a:p>
                      <a:pPr indent="0" lvl="0" marL="0" marR="0" rtl="0" algn="l">
                        <a:spcBef>
                          <a:spcPts val="0"/>
                        </a:spcBef>
                        <a:spcAft>
                          <a:spcPts val="0"/>
                        </a:spcAft>
                        <a:buNone/>
                      </a:pPr>
                      <a:r>
                        <a:rPr lang="en-US" sz="1800"/>
                        <a:t>Shared services</a:t>
                      </a:r>
                      <a:endParaRPr/>
                    </a:p>
                  </a:txBody>
                  <a:tcPr marT="182875" marB="182875" marR="182875" marL="182875"/>
                </a:tc>
                <a:tc>
                  <a:txBody>
                    <a:bodyPr/>
                    <a:lstStyle/>
                    <a:p>
                      <a:pPr indent="0" lvl="0" marL="0" marR="0" rtl="0" algn="l">
                        <a:spcBef>
                          <a:spcPts val="0"/>
                        </a:spcBef>
                        <a:spcAft>
                          <a:spcPts val="0"/>
                        </a:spcAft>
                        <a:buNone/>
                      </a:pPr>
                      <a:r>
                        <a:rPr lang="en-US" sz="1800">
                          <a:latin typeface="Arial"/>
                          <a:ea typeface="Arial"/>
                          <a:cs typeface="Arial"/>
                          <a:sym typeface="Arial"/>
                        </a:rPr>
                        <a:t>Customer relationship management (CRM) databases,</a:t>
                      </a:r>
                      <a:endParaRPr/>
                    </a:p>
                    <a:p>
                      <a:pPr indent="0" lvl="0" marL="0" marR="0" rtl="0" algn="l">
                        <a:spcBef>
                          <a:spcPts val="0"/>
                        </a:spcBef>
                        <a:spcAft>
                          <a:spcPts val="0"/>
                        </a:spcAft>
                        <a:buNone/>
                      </a:pPr>
                      <a:r>
                        <a:rPr lang="en-US" sz="1800">
                          <a:latin typeface="Arial"/>
                          <a:ea typeface="Arial"/>
                          <a:cs typeface="Arial"/>
                          <a:sym typeface="Arial"/>
                        </a:rPr>
                        <a:t>common monitoring, alarms, subnets, and security groups</a:t>
                      </a:r>
                      <a:endParaRPr/>
                    </a:p>
                  </a:txBody>
                  <a:tcPr marT="182875" marB="182875" marR="182875" marL="182875"/>
                </a:tc>
              </a:tr>
              <a:tr h="228600">
                <a:tc>
                  <a:txBody>
                    <a:bodyPr/>
                    <a:lstStyle/>
                    <a:p>
                      <a:pPr indent="0" lvl="0" marL="0" marR="0" rtl="0" algn="l">
                        <a:spcBef>
                          <a:spcPts val="0"/>
                        </a:spcBef>
                        <a:spcAft>
                          <a:spcPts val="0"/>
                        </a:spcAft>
                        <a:buNone/>
                      </a:pPr>
                      <a:r>
                        <a:rPr lang="en-US" sz="1800"/>
                        <a:t>Network</a:t>
                      </a:r>
                      <a:endParaRPr/>
                    </a:p>
                  </a:txBody>
                  <a:tcPr marT="182875" marB="182875" marR="182875" marL="182875"/>
                </a:tc>
                <a:tc>
                  <a:txBody>
                    <a:bodyPr/>
                    <a:lstStyle/>
                    <a:p>
                      <a:pPr indent="0" lvl="0" marL="0" marR="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VPCs, internet gateways, virtual private networks (VPNs), and NAT devices</a:t>
                      </a:r>
                      <a:endParaRPr/>
                    </a:p>
                  </a:txBody>
                  <a:tcPr marT="182875" marB="182875" marR="182875" marL="182875"/>
                </a:tc>
              </a:tr>
              <a:tr h="228600">
                <a:tc>
                  <a:txBody>
                    <a:bodyPr/>
                    <a:lstStyle/>
                    <a:p>
                      <a:pPr indent="0" lvl="0" marL="0" marR="0" rtl="0" algn="l">
                        <a:spcBef>
                          <a:spcPts val="0"/>
                        </a:spcBef>
                        <a:spcAft>
                          <a:spcPts val="0"/>
                        </a:spcAft>
                        <a:buNone/>
                      </a:pPr>
                      <a:r>
                        <a:rPr lang="en-US" sz="1800"/>
                        <a:t>Security</a:t>
                      </a:r>
                      <a:endParaRPr/>
                    </a:p>
                  </a:txBody>
                  <a:tcPr marT="182875" marB="182875" marR="182875" marL="182875"/>
                </a:tc>
                <a:tc>
                  <a:txBody>
                    <a:bodyPr/>
                    <a:lstStyle/>
                    <a:p>
                      <a:pPr indent="0" lvl="0" marL="0" marR="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AWS Identity and Access Management (IAM) policies, users, groups, and roles</a:t>
                      </a:r>
                      <a:endParaRPr/>
                    </a:p>
                  </a:txBody>
                  <a:tcPr marT="182875" marB="182875" marR="182875" marL="18287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28" name="Google Shape;1128;p9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Play"/>
              <a:buNone/>
            </a:pPr>
            <a:r>
              <a:rPr lang="en-US" sz="2800"/>
              <a:t>Demo: Analyzing an AWS CloudFormation Template</a:t>
            </a:r>
            <a:endParaRPr/>
          </a:p>
        </p:txBody>
      </p:sp>
      <p:sp>
        <p:nvSpPr>
          <p:cNvPr id="1129" name="Google Shape;1129;p9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 uses CloudFormation.</a:t>
            </a:r>
            <a:endParaRPr/>
          </a:p>
          <a:p>
            <a:pPr indent="-228600" lvl="0" marL="228600" rtl="0" algn="l">
              <a:lnSpc>
                <a:spcPct val="100000"/>
              </a:lnSpc>
              <a:spcBef>
                <a:spcPts val="1200"/>
              </a:spcBef>
              <a:spcAft>
                <a:spcPts val="0"/>
              </a:spcAft>
              <a:buClr>
                <a:srgbClr val="232F3E"/>
              </a:buClr>
              <a:buSzPts val="2800"/>
              <a:buChar char="•"/>
            </a:pPr>
            <a:r>
              <a:rPr lang="en-US"/>
              <a:t>In this demonstration, you examine a CloudFormation template and analyze the template in depth.</a:t>
            </a:r>
            <a:endParaRPr/>
          </a:p>
        </p:txBody>
      </p:sp>
      <p:pic>
        <p:nvPicPr>
          <p:cNvPr id="1130" name="Google Shape;1130;p93"/>
          <p:cNvPicPr preferRelativeResize="0"/>
          <p:nvPr/>
        </p:nvPicPr>
        <p:blipFill rotWithShape="1">
          <a:blip r:embed="rId3">
            <a:alphaModFix/>
          </a:blip>
          <a:srcRect b="0" l="0" r="0" t="0"/>
          <a:stretch/>
        </p:blipFill>
        <p:spPr>
          <a:xfrm>
            <a:off x="835529" y="3338320"/>
            <a:ext cx="2777117" cy="185141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36" name="Google Shape;1136;p9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Play"/>
              <a:buNone/>
            </a:pPr>
            <a:r>
              <a:rPr lang="en-US" sz="2800"/>
              <a:t>Demo: AWS CloudFormation Resources</a:t>
            </a:r>
            <a:endParaRPr/>
          </a:p>
        </p:txBody>
      </p:sp>
      <p:sp>
        <p:nvSpPr>
          <p:cNvPr id="1137" name="Google Shape;1137;p9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 uses CloudFormation and AWS Quick Starts. </a:t>
            </a:r>
            <a:endParaRPr/>
          </a:p>
          <a:p>
            <a:pPr indent="-228600" lvl="0" marL="228600" rtl="0" algn="l">
              <a:lnSpc>
                <a:spcPct val="100000"/>
              </a:lnSpc>
              <a:spcBef>
                <a:spcPts val="1200"/>
              </a:spcBef>
              <a:spcAft>
                <a:spcPts val="0"/>
              </a:spcAft>
              <a:buClr>
                <a:srgbClr val="232F3E"/>
              </a:buClr>
              <a:buSzPts val="2800"/>
              <a:buChar char="•"/>
            </a:pPr>
            <a:r>
              <a:rPr lang="en-US"/>
              <a:t>In this demonstration, you are introduced to CloudFormation and the resources available for creating CloudFormation templates. </a:t>
            </a:r>
            <a:endParaRPr/>
          </a:p>
        </p:txBody>
      </p:sp>
      <p:pic>
        <p:nvPicPr>
          <p:cNvPr id="1138" name="Google Shape;1138;p94"/>
          <p:cNvPicPr preferRelativeResize="0"/>
          <p:nvPr/>
        </p:nvPicPr>
        <p:blipFill rotWithShape="1">
          <a:blip r:embed="rId3">
            <a:alphaModFix/>
          </a:blip>
          <a:srcRect b="0" l="0" r="0" t="0"/>
          <a:stretch/>
        </p:blipFill>
        <p:spPr>
          <a:xfrm>
            <a:off x="835529" y="3338320"/>
            <a:ext cx="2777117" cy="18514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2" name="Google Shape;612;p6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613" name="Google Shape;613;p6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Clr>
                <a:srgbClr val="232F3E"/>
              </a:buClr>
              <a:buSzPct val="100000"/>
              <a:buNone/>
            </a:pPr>
            <a:r>
              <a:rPr lang="en-US"/>
              <a:t>This module prepares you to do the following:</a:t>
            </a:r>
            <a:endParaRPr/>
          </a:p>
          <a:p>
            <a:pPr indent="-228600" lvl="1" marL="457200" rtl="0" algn="l">
              <a:lnSpc>
                <a:spcPct val="100000"/>
              </a:lnSpc>
              <a:spcBef>
                <a:spcPts val="1200"/>
              </a:spcBef>
              <a:spcAft>
                <a:spcPts val="0"/>
              </a:spcAft>
              <a:buClr>
                <a:srgbClr val="232F3E"/>
              </a:buClr>
              <a:buSzPct val="100000"/>
              <a:buChar char="•"/>
            </a:pPr>
            <a:r>
              <a:rPr lang="en-US"/>
              <a:t>Recognize when to use architecture automation and why.</a:t>
            </a:r>
            <a:endParaRPr/>
          </a:p>
          <a:p>
            <a:pPr indent="-228600" lvl="1" marL="457200" rtl="0" algn="l">
              <a:lnSpc>
                <a:spcPct val="100000"/>
              </a:lnSpc>
              <a:spcBef>
                <a:spcPts val="1200"/>
              </a:spcBef>
              <a:spcAft>
                <a:spcPts val="0"/>
              </a:spcAft>
              <a:buClr>
                <a:srgbClr val="232F3E"/>
              </a:buClr>
              <a:buSzPct val="100000"/>
              <a:buChar char="•"/>
            </a:pPr>
            <a:r>
              <a:rPr lang="en-US"/>
              <a:t>Identify how to use infrastructure as code (IaC) as a strategy for provisioning and managing cloud resources.</a:t>
            </a:r>
            <a:endParaRPr/>
          </a:p>
          <a:p>
            <a:pPr indent="-228600" lvl="1" marL="457200" rtl="0" algn="l">
              <a:lnSpc>
                <a:spcPct val="100000"/>
              </a:lnSpc>
              <a:spcBef>
                <a:spcPts val="1200"/>
              </a:spcBef>
              <a:spcAft>
                <a:spcPts val="0"/>
              </a:spcAft>
              <a:buClr>
                <a:srgbClr val="232F3E"/>
              </a:buClr>
              <a:buSzPct val="100000"/>
              <a:buChar char="•"/>
            </a:pPr>
            <a:r>
              <a:rPr lang="en-US"/>
              <a:t>Identify how to model, create, and manage a collection of AWS resources by using AWS CloudFormation.</a:t>
            </a:r>
            <a:endParaRPr/>
          </a:p>
          <a:p>
            <a:pPr indent="-228600" lvl="1" marL="457200" rtl="0" algn="l">
              <a:lnSpc>
                <a:spcPct val="100000"/>
              </a:lnSpc>
              <a:spcBef>
                <a:spcPts val="1200"/>
              </a:spcBef>
              <a:spcAft>
                <a:spcPts val="0"/>
              </a:spcAft>
              <a:buClr>
                <a:srgbClr val="232F3E"/>
              </a:buClr>
              <a:buSzPct val="100000"/>
              <a:buChar char="•"/>
            </a:pPr>
            <a:r>
              <a:rPr lang="en-US"/>
              <a:t>Identify how to use AWS Quick Start CloudFormation templates to set up an architecture.</a:t>
            </a:r>
            <a:endParaRPr/>
          </a:p>
          <a:p>
            <a:pPr indent="-228600" lvl="1" marL="457200" rtl="0" algn="l">
              <a:lnSpc>
                <a:spcPct val="100000"/>
              </a:lnSpc>
              <a:spcBef>
                <a:spcPts val="1200"/>
              </a:spcBef>
              <a:spcAft>
                <a:spcPts val="0"/>
              </a:spcAft>
              <a:buClr>
                <a:srgbClr val="232F3E"/>
              </a:buClr>
              <a:buSzPct val="100000"/>
              <a:buChar char="•"/>
            </a:pPr>
            <a:r>
              <a:rPr lang="en-US"/>
              <a:t>Identify uses of Amazon Q Developer.</a:t>
            </a:r>
            <a:endParaRPr/>
          </a:p>
          <a:p>
            <a:pPr indent="-228600" lvl="1" marL="457200" rtl="0" algn="l">
              <a:lnSpc>
                <a:spcPct val="100000"/>
              </a:lnSpc>
              <a:spcBef>
                <a:spcPts val="1200"/>
              </a:spcBef>
              <a:spcAft>
                <a:spcPts val="0"/>
              </a:spcAft>
              <a:buClr>
                <a:srgbClr val="232F3E"/>
              </a:buClr>
              <a:buSzPct val="100000"/>
              <a:buChar char="•"/>
            </a:pPr>
            <a:r>
              <a:rPr lang="en-US"/>
              <a:t>Use the AWS Well-Architected Framework principles when designing automation strategies.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44" name="Google Shape;1144;p9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Play"/>
              <a:buNone/>
            </a:pPr>
            <a:r>
              <a:rPr lang="en-US" sz="2800"/>
              <a:t>Demo: Reviewing an AWS CloudFormation Template</a:t>
            </a:r>
            <a:endParaRPr/>
          </a:p>
        </p:txBody>
      </p:sp>
      <p:sp>
        <p:nvSpPr>
          <p:cNvPr id="1145" name="Google Shape;1145;p9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 uses CloudFormation.</a:t>
            </a:r>
            <a:endParaRPr/>
          </a:p>
          <a:p>
            <a:pPr indent="-228600" lvl="0" marL="228600" rtl="0" algn="l">
              <a:lnSpc>
                <a:spcPct val="100000"/>
              </a:lnSpc>
              <a:spcBef>
                <a:spcPts val="1200"/>
              </a:spcBef>
              <a:spcAft>
                <a:spcPts val="0"/>
              </a:spcAft>
              <a:buClr>
                <a:srgbClr val="232F3E"/>
              </a:buClr>
              <a:buSzPts val="2800"/>
              <a:buChar char="•"/>
            </a:pPr>
            <a:r>
              <a:rPr lang="en-US"/>
              <a:t>In this demonstration, you review the changes that you make to a CloudFormation template.</a:t>
            </a:r>
            <a:endParaRPr/>
          </a:p>
        </p:txBody>
      </p:sp>
      <p:pic>
        <p:nvPicPr>
          <p:cNvPr id="1146" name="Google Shape;1146;p95"/>
          <p:cNvPicPr preferRelativeResize="0"/>
          <p:nvPr/>
        </p:nvPicPr>
        <p:blipFill rotWithShape="1">
          <a:blip r:embed="rId3">
            <a:alphaModFix/>
          </a:blip>
          <a:srcRect b="0" l="0" r="0" t="0"/>
          <a:stretch/>
        </p:blipFill>
        <p:spPr>
          <a:xfrm>
            <a:off x="835529" y="3338320"/>
            <a:ext cx="2777117" cy="18514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52" name="Google Shape;1152;p9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Play"/>
              <a:buNone/>
            </a:pPr>
            <a:r>
              <a:rPr lang="en-US" sz="2800"/>
              <a:t>Demo: Using the AWS CloudFormation Console</a:t>
            </a:r>
            <a:endParaRPr sz="2800"/>
          </a:p>
        </p:txBody>
      </p:sp>
      <p:sp>
        <p:nvSpPr>
          <p:cNvPr id="1153" name="Google Shape;1153;p9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 uses CloudFormation.</a:t>
            </a:r>
            <a:endParaRPr/>
          </a:p>
          <a:p>
            <a:pPr indent="-228600" lvl="0" marL="228600" rtl="0" algn="l">
              <a:lnSpc>
                <a:spcPct val="100000"/>
              </a:lnSpc>
              <a:spcBef>
                <a:spcPts val="1200"/>
              </a:spcBef>
              <a:spcAft>
                <a:spcPts val="0"/>
              </a:spcAft>
              <a:buClr>
                <a:srgbClr val="232F3E"/>
              </a:buClr>
              <a:buSzPts val="2800"/>
              <a:buChar char="•"/>
            </a:pPr>
            <a:r>
              <a:rPr lang="en-US"/>
              <a:t>In this demonstration, you learn how to use the CloudFormation console.</a:t>
            </a:r>
            <a:endParaRPr/>
          </a:p>
        </p:txBody>
      </p:sp>
      <p:pic>
        <p:nvPicPr>
          <p:cNvPr id="1154" name="Google Shape;1154;p96"/>
          <p:cNvPicPr preferRelativeResize="0"/>
          <p:nvPr/>
        </p:nvPicPr>
        <p:blipFill rotWithShape="1">
          <a:blip r:embed="rId3">
            <a:alphaModFix/>
          </a:blip>
          <a:srcRect b="0" l="0" r="0" t="0"/>
          <a:stretch/>
        </p:blipFill>
        <p:spPr>
          <a:xfrm>
            <a:off x="835529" y="3338320"/>
            <a:ext cx="2777117" cy="185141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60" name="Google Shape;1160;p97"/>
          <p:cNvSpPr txBox="1"/>
          <p:nvPr>
            <p:ph type="title"/>
          </p:nvPr>
        </p:nvSpPr>
        <p:spPr>
          <a:xfrm>
            <a:off x="243243" y="292099"/>
            <a:ext cx="4001212"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Customizing with CloudFormation</a:t>
            </a:r>
            <a:endParaRPr/>
          </a:p>
        </p:txBody>
      </p:sp>
      <p:sp>
        <p:nvSpPr>
          <p:cNvPr id="1161" name="Google Shape;1161;p9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Char char="•"/>
            </a:pPr>
            <a:r>
              <a:rPr lang="en-US" sz="2800">
                <a:solidFill>
                  <a:schemeClr val="dk1"/>
                </a:solidFill>
              </a:rPr>
              <a:t>CloudFormation is an IaC service that you can use to model, create, and manage a collection of AWS resources.</a:t>
            </a:r>
            <a:endParaRPr/>
          </a:p>
          <a:p>
            <a:pPr indent="-228600" lvl="0" marL="228600" rtl="0" algn="l">
              <a:lnSpc>
                <a:spcPct val="100000"/>
              </a:lnSpc>
              <a:spcBef>
                <a:spcPts val="1200"/>
              </a:spcBef>
              <a:spcAft>
                <a:spcPts val="0"/>
              </a:spcAft>
              <a:buClr>
                <a:schemeClr val="dk1"/>
              </a:buClr>
              <a:buSzPts val="2800"/>
              <a:buChar char="•"/>
            </a:pPr>
            <a:r>
              <a:rPr lang="en-US" sz="2800">
                <a:solidFill>
                  <a:schemeClr val="dk1"/>
                </a:solidFill>
              </a:rPr>
              <a:t>CloudFormation IaC is defined in templates that are authored in JSON or YAML.</a:t>
            </a:r>
            <a:endParaRPr/>
          </a:p>
          <a:p>
            <a:pPr indent="-228600" lvl="0" marL="228600" rtl="0" algn="l">
              <a:lnSpc>
                <a:spcPct val="100000"/>
              </a:lnSpc>
              <a:spcBef>
                <a:spcPts val="1200"/>
              </a:spcBef>
              <a:spcAft>
                <a:spcPts val="0"/>
              </a:spcAft>
              <a:buClr>
                <a:schemeClr val="dk1"/>
              </a:buClr>
              <a:buSzPts val="2800"/>
              <a:buChar char="•"/>
            </a:pPr>
            <a:r>
              <a:rPr lang="en-US" sz="2800">
                <a:solidFill>
                  <a:schemeClr val="dk1"/>
                </a:solidFill>
              </a:rPr>
              <a:t>A stack is what you create when you use a template to create AWS resources.</a:t>
            </a:r>
            <a:endParaRPr/>
          </a:p>
          <a:p>
            <a:pPr indent="-228600" lvl="0" marL="228600" rtl="0" algn="l">
              <a:lnSpc>
                <a:spcPct val="100000"/>
              </a:lnSpc>
              <a:spcBef>
                <a:spcPts val="1200"/>
              </a:spcBef>
              <a:spcAft>
                <a:spcPts val="0"/>
              </a:spcAft>
              <a:buClr>
                <a:schemeClr val="dk1"/>
              </a:buClr>
              <a:buSzPts val="2800"/>
              <a:buChar char="•"/>
            </a:pPr>
            <a:r>
              <a:rPr lang="en-US" sz="2800">
                <a:solidFill>
                  <a:schemeClr val="dk1"/>
                </a:solidFill>
              </a:rPr>
              <a:t>Actions that are available on an existing stack include update stack, detect drift, and delete stack.</a:t>
            </a:r>
            <a:endParaRPr/>
          </a:p>
        </p:txBody>
      </p:sp>
      <p:pic>
        <p:nvPicPr>
          <p:cNvPr id="1162" name="Google Shape;1162;p97"/>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68" name="Google Shape;1168;p9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latin typeface="Play"/>
                <a:ea typeface="Play"/>
                <a:cs typeface="Play"/>
                <a:sym typeface="Play"/>
              </a:rPr>
              <a:t>Using AWS Quick Starts</a:t>
            </a:r>
            <a:endParaRPr/>
          </a:p>
        </p:txBody>
      </p:sp>
      <p:sp>
        <p:nvSpPr>
          <p:cNvPr id="1169" name="Google Shape;1169;p9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latin typeface="Play"/>
                <a:ea typeface="Play"/>
                <a:cs typeface="Play"/>
                <a:sym typeface="Play"/>
              </a:rPr>
              <a:t>Automating Your Architecture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75" name="Google Shape;1175;p9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Quick Starts</a:t>
            </a:r>
            <a:endParaRPr/>
          </a:p>
        </p:txBody>
      </p:sp>
      <p:sp>
        <p:nvSpPr>
          <p:cNvPr id="1176" name="Google Shape;1176;p99"/>
          <p:cNvSpPr txBox="1"/>
          <p:nvPr>
            <p:ph idx="1" type="body"/>
          </p:nvPr>
        </p:nvSpPr>
        <p:spPr>
          <a:xfrm>
            <a:off x="458841"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AWS Quick Starts</a:t>
            </a:r>
            <a:endParaRPr/>
          </a:p>
        </p:txBody>
      </p:sp>
      <p:grpSp>
        <p:nvGrpSpPr>
          <p:cNvPr id="1177" name="Google Shape;1177;p99"/>
          <p:cNvGrpSpPr/>
          <p:nvPr/>
        </p:nvGrpSpPr>
        <p:grpSpPr>
          <a:xfrm>
            <a:off x="85579" y="2544464"/>
            <a:ext cx="3032525" cy="1963797"/>
            <a:chOff x="1529328" y="2504734"/>
            <a:chExt cx="2696788" cy="1746381"/>
          </a:xfrm>
        </p:grpSpPr>
        <p:pic>
          <p:nvPicPr>
            <p:cNvPr id="1178" name="Google Shape;1178;p99">
              <a:hlinkClick r:id="rId3"/>
            </p:cNvPr>
            <p:cNvPicPr preferRelativeResize="0"/>
            <p:nvPr/>
          </p:nvPicPr>
          <p:blipFill rotWithShape="1">
            <a:blip r:embed="rId4">
              <a:alphaModFix/>
            </a:blip>
            <a:srcRect b="0" l="0" r="0" t="0"/>
            <a:stretch/>
          </p:blipFill>
          <p:spPr>
            <a:xfrm>
              <a:off x="1607722" y="2565124"/>
              <a:ext cx="2540000" cy="1625600"/>
            </a:xfrm>
            <a:prstGeom prst="rect">
              <a:avLst/>
            </a:prstGeom>
            <a:noFill/>
            <a:ln>
              <a:noFill/>
            </a:ln>
          </p:spPr>
        </p:pic>
        <p:sp>
          <p:nvSpPr>
            <p:cNvPr id="1179" name="Google Shape;1179;p99"/>
            <p:cNvSpPr/>
            <p:nvPr/>
          </p:nvSpPr>
          <p:spPr>
            <a:xfrm>
              <a:off x="1529328" y="2504734"/>
              <a:ext cx="2696788" cy="174638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sp>
        <p:nvSpPr>
          <p:cNvPr id="1180" name="Google Shape;1180;p99"/>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Font typeface="Arial"/>
              <a:buChar char="•"/>
            </a:pPr>
            <a:r>
              <a:rPr lang="en-US" sz="3200"/>
              <a:t>Are gold-standard deployments</a:t>
            </a:r>
            <a:endParaRPr/>
          </a:p>
          <a:p>
            <a:pPr indent="-342900" lvl="0" marL="342900" rtl="0" algn="l">
              <a:lnSpc>
                <a:spcPct val="100000"/>
              </a:lnSpc>
              <a:spcBef>
                <a:spcPts val="1200"/>
              </a:spcBef>
              <a:spcAft>
                <a:spcPts val="0"/>
              </a:spcAft>
              <a:buClr>
                <a:schemeClr val="dk1"/>
              </a:buClr>
              <a:buSzPts val="3200"/>
              <a:buFont typeface="Arial"/>
              <a:buChar char="•"/>
            </a:pPr>
            <a:r>
              <a:rPr lang="en-US" sz="3200"/>
              <a:t>Are based on AWS best practices for security and high availability</a:t>
            </a:r>
            <a:endParaRPr/>
          </a:p>
          <a:p>
            <a:pPr indent="-342900" lvl="0" marL="342900" rtl="0" algn="l">
              <a:lnSpc>
                <a:spcPct val="100000"/>
              </a:lnSpc>
              <a:spcBef>
                <a:spcPts val="1200"/>
              </a:spcBef>
              <a:spcAft>
                <a:spcPts val="0"/>
              </a:spcAft>
              <a:buClr>
                <a:schemeClr val="dk1"/>
              </a:buClr>
              <a:buSzPts val="3200"/>
              <a:buFont typeface="Arial"/>
              <a:buChar char="•"/>
            </a:pPr>
            <a:r>
              <a:rPr lang="en-US" sz="3200"/>
              <a:t>Can be used to create entire architectures in less than an hour</a:t>
            </a:r>
            <a:endParaRPr/>
          </a:p>
          <a:p>
            <a:pPr indent="-342900" lvl="0" marL="342900" rtl="0" algn="l">
              <a:lnSpc>
                <a:spcPct val="100000"/>
              </a:lnSpc>
              <a:spcBef>
                <a:spcPts val="1200"/>
              </a:spcBef>
              <a:spcAft>
                <a:spcPts val="0"/>
              </a:spcAft>
              <a:buClr>
                <a:schemeClr val="dk1"/>
              </a:buClr>
              <a:buSzPts val="3200"/>
              <a:buFont typeface="Arial"/>
              <a:buChar char="•"/>
            </a:pPr>
            <a:r>
              <a:rPr lang="en-US" sz="3200"/>
              <a:t>Can be used for experimentation and as the basis for your own architectures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86" name="Google Shape;1186;p10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How to use AWS Quick Starts</a:t>
            </a:r>
            <a:endParaRPr/>
          </a:p>
        </p:txBody>
      </p:sp>
      <p:grpSp>
        <p:nvGrpSpPr>
          <p:cNvPr descr="Diagram of the resources created in your AWS account by AWS Quick Start. See details in the notes. " id="1187" name="Google Shape;1187;p100"/>
          <p:cNvGrpSpPr/>
          <p:nvPr/>
        </p:nvGrpSpPr>
        <p:grpSpPr>
          <a:xfrm>
            <a:off x="470344" y="1205096"/>
            <a:ext cx="11226103" cy="4691174"/>
            <a:chOff x="470344" y="1205096"/>
            <a:chExt cx="11226103" cy="4691174"/>
          </a:xfrm>
        </p:grpSpPr>
        <p:sp>
          <p:nvSpPr>
            <p:cNvPr id="1188" name="Google Shape;1188;p100"/>
            <p:cNvSpPr/>
            <p:nvPr/>
          </p:nvSpPr>
          <p:spPr>
            <a:xfrm>
              <a:off x="5055996" y="2484000"/>
              <a:ext cx="1583916" cy="244304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a:t>
              </a:r>
              <a:endParaRPr/>
            </a:p>
          </p:txBody>
        </p:sp>
        <p:sp>
          <p:nvSpPr>
            <p:cNvPr id="1189" name="Google Shape;1189;p100"/>
            <p:cNvSpPr txBox="1"/>
            <p:nvPr/>
          </p:nvSpPr>
          <p:spPr>
            <a:xfrm>
              <a:off x="1001716" y="3154365"/>
              <a:ext cx="1792283" cy="5274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CloudFormation template</a:t>
              </a:r>
              <a:endParaRPr/>
            </a:p>
          </p:txBody>
        </p:sp>
        <p:pic>
          <p:nvPicPr>
            <p:cNvPr id="1190" name="Google Shape;1190;p100"/>
            <p:cNvPicPr preferRelativeResize="0"/>
            <p:nvPr/>
          </p:nvPicPr>
          <p:blipFill rotWithShape="1">
            <a:blip r:embed="rId3">
              <a:alphaModFix/>
            </a:blip>
            <a:srcRect b="0" l="0" r="0" t="0"/>
            <a:stretch/>
          </p:blipFill>
          <p:spPr>
            <a:xfrm>
              <a:off x="1483386" y="2246013"/>
              <a:ext cx="828942" cy="828942"/>
            </a:xfrm>
            <a:prstGeom prst="rect">
              <a:avLst/>
            </a:prstGeom>
            <a:noFill/>
            <a:ln>
              <a:noFill/>
            </a:ln>
          </p:spPr>
        </p:pic>
        <p:sp>
          <p:nvSpPr>
            <p:cNvPr id="1191" name="Google Shape;1191;p100"/>
            <p:cNvSpPr/>
            <p:nvPr/>
          </p:nvSpPr>
          <p:spPr>
            <a:xfrm>
              <a:off x="859536" y="1882260"/>
              <a:ext cx="2076643" cy="4014010"/>
            </a:xfrm>
            <a:prstGeom prst="rect">
              <a:avLst/>
            </a:prstGeom>
            <a:noFill/>
            <a:ln cap="flat" cmpd="sng" w="12700">
              <a:solidFill>
                <a:srgbClr val="5A6B8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rgbClr val="5A6B86"/>
                </a:solidFill>
                <a:latin typeface="Play"/>
                <a:ea typeface="Play"/>
                <a:cs typeface="Play"/>
                <a:sym typeface="Play"/>
              </a:endParaRPr>
            </a:p>
          </p:txBody>
        </p:sp>
        <p:pic>
          <p:nvPicPr>
            <p:cNvPr id="1192" name="Google Shape;1192;p100"/>
            <p:cNvPicPr preferRelativeResize="0"/>
            <p:nvPr/>
          </p:nvPicPr>
          <p:blipFill rotWithShape="1">
            <a:blip r:embed="rId4">
              <a:alphaModFix/>
            </a:blip>
            <a:srcRect b="0" l="0" r="0" t="0"/>
            <a:stretch/>
          </p:blipFill>
          <p:spPr>
            <a:xfrm>
              <a:off x="470344" y="1205096"/>
              <a:ext cx="948255" cy="1092699"/>
            </a:xfrm>
            <a:prstGeom prst="rect">
              <a:avLst/>
            </a:prstGeom>
            <a:noFill/>
            <a:ln>
              <a:noFill/>
            </a:ln>
          </p:spPr>
        </p:pic>
        <p:pic>
          <p:nvPicPr>
            <p:cNvPr id="1193" name="Google Shape;1193;p100"/>
            <p:cNvPicPr preferRelativeResize="0"/>
            <p:nvPr/>
          </p:nvPicPr>
          <p:blipFill rotWithShape="1">
            <a:blip r:embed="rId5">
              <a:alphaModFix/>
            </a:blip>
            <a:srcRect b="0" l="0" r="0" t="0"/>
            <a:stretch/>
          </p:blipFill>
          <p:spPr>
            <a:xfrm>
              <a:off x="1568641" y="4127725"/>
              <a:ext cx="658433" cy="851308"/>
            </a:xfrm>
            <a:prstGeom prst="rect">
              <a:avLst/>
            </a:prstGeom>
            <a:noFill/>
            <a:ln>
              <a:noFill/>
            </a:ln>
          </p:spPr>
        </p:pic>
        <p:sp>
          <p:nvSpPr>
            <p:cNvPr id="1194" name="Google Shape;1194;p100"/>
            <p:cNvSpPr txBox="1"/>
            <p:nvPr/>
          </p:nvSpPr>
          <p:spPr>
            <a:xfrm>
              <a:off x="1150131" y="5051119"/>
              <a:ext cx="1495453" cy="5274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Deployment guide</a:t>
              </a:r>
              <a:endParaRPr/>
            </a:p>
          </p:txBody>
        </p:sp>
        <p:sp>
          <p:nvSpPr>
            <p:cNvPr id="1195" name="Google Shape;1195;p100"/>
            <p:cNvSpPr txBox="1"/>
            <p:nvPr/>
          </p:nvSpPr>
          <p:spPr>
            <a:xfrm>
              <a:off x="1170802" y="1575084"/>
              <a:ext cx="1934793" cy="35272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Quick Start</a:t>
              </a:r>
              <a:endParaRPr/>
            </a:p>
          </p:txBody>
        </p:sp>
        <p:cxnSp>
          <p:nvCxnSpPr>
            <p:cNvPr id="1196" name="Google Shape;1196;p100"/>
            <p:cNvCxnSpPr/>
            <p:nvPr/>
          </p:nvCxnSpPr>
          <p:spPr>
            <a:xfrm flipH="1" rot="10800000">
              <a:off x="2227074" y="2674401"/>
              <a:ext cx="1727079" cy="6466"/>
            </a:xfrm>
            <a:prstGeom prst="straightConnector1">
              <a:avLst/>
            </a:prstGeom>
            <a:noFill/>
            <a:ln cap="flat" cmpd="sng" w="34925">
              <a:solidFill>
                <a:schemeClr val="dk1">
                  <a:alpha val="74901"/>
                </a:schemeClr>
              </a:solidFill>
              <a:prstDash val="solid"/>
              <a:round/>
              <a:headEnd len="sm" w="sm" type="none"/>
              <a:tailEnd len="med" w="med" type="triangle"/>
            </a:ln>
          </p:spPr>
        </p:cxnSp>
        <p:grpSp>
          <p:nvGrpSpPr>
            <p:cNvPr descr="Label for selection" id="1197" name="Google Shape;1197;p100"/>
            <p:cNvGrpSpPr/>
            <p:nvPr/>
          </p:nvGrpSpPr>
          <p:grpSpPr>
            <a:xfrm>
              <a:off x="9337639" y="3302883"/>
              <a:ext cx="2358807" cy="830997"/>
              <a:chOff x="6657202" y="1581458"/>
              <a:chExt cx="2358807" cy="830997"/>
            </a:xfrm>
          </p:grpSpPr>
          <p:cxnSp>
            <p:nvCxnSpPr>
              <p:cNvPr id="1198" name="Google Shape;1198;p100"/>
              <p:cNvCxnSpPr/>
              <p:nvPr/>
            </p:nvCxnSpPr>
            <p:spPr>
              <a:xfrm rot="5400000">
                <a:off x="6327649" y="1990606"/>
                <a:ext cx="671807" cy="12700"/>
              </a:xfrm>
              <a:prstGeom prst="bentConnector5">
                <a:avLst>
                  <a:gd fmla="val -256238" name="adj1"/>
                  <a:gd fmla="val 17090425" name="adj2"/>
                  <a:gd fmla="val -158858" name="adj3"/>
                </a:avLst>
              </a:prstGeom>
              <a:noFill/>
              <a:ln cap="flat" cmpd="sng" w="44450">
                <a:solidFill>
                  <a:schemeClr val="accent2"/>
                </a:solidFill>
                <a:prstDash val="solid"/>
                <a:round/>
                <a:headEnd len="sm" w="sm" type="none"/>
                <a:tailEnd len="sm" w="sm" type="none"/>
              </a:ln>
            </p:spPr>
          </p:cxnSp>
          <p:sp>
            <p:nvSpPr>
              <p:cNvPr id="1199" name="Google Shape;1199;p100"/>
              <p:cNvSpPr/>
              <p:nvPr/>
            </p:nvSpPr>
            <p:spPr>
              <a:xfrm>
                <a:off x="7524034" y="1581458"/>
                <a:ext cx="1491976" cy="830997"/>
              </a:xfrm>
              <a:custGeom>
                <a:rect b="b" l="l" r="r" t="t"/>
                <a:pathLst>
                  <a:path extrusionOk="0" h="120000" w="120000">
                    <a:moveTo>
                      <a:pt x="0" y="0"/>
                    </a:moveTo>
                    <a:lnTo>
                      <a:pt x="120000" y="0"/>
                    </a:lnTo>
                    <a:lnTo>
                      <a:pt x="120000" y="120000"/>
                    </a:lnTo>
                    <a:lnTo>
                      <a:pt x="0" y="120000"/>
                    </a:lnTo>
                    <a:close/>
                  </a:path>
                  <a:path extrusionOk="0" fill="none" h="120000" w="120000">
                    <a:moveTo>
                      <a:pt x="271" y="58649"/>
                    </a:moveTo>
                    <a:lnTo>
                      <a:pt x="-26197" y="59414"/>
                    </a:lnTo>
                  </a:path>
                </a:pathLst>
              </a:custGeom>
              <a:solidFill>
                <a:schemeClr val="accent2"/>
              </a:solidFill>
              <a:ln cap="flat" cmpd="sng" w="44450">
                <a:solidFill>
                  <a:schemeClr val="accent2"/>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Resources created by the Quick Start</a:t>
                </a:r>
                <a:endParaRPr/>
              </a:p>
            </p:txBody>
          </p:sp>
        </p:grpSp>
        <p:sp>
          <p:nvSpPr>
            <p:cNvPr id="1200" name="Google Shape;1200;p100"/>
            <p:cNvSpPr/>
            <p:nvPr/>
          </p:nvSpPr>
          <p:spPr>
            <a:xfrm>
              <a:off x="3951196" y="2071199"/>
              <a:ext cx="5391468" cy="3078034"/>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Your AWS account</a:t>
              </a:r>
              <a:endParaRPr/>
            </a:p>
          </p:txBody>
        </p:sp>
        <p:pic>
          <p:nvPicPr>
            <p:cNvPr id="1201" name="Google Shape;1201;p100"/>
            <p:cNvPicPr preferRelativeResize="0"/>
            <p:nvPr/>
          </p:nvPicPr>
          <p:blipFill rotWithShape="1">
            <a:blip r:embed="rId6">
              <a:alphaModFix/>
            </a:blip>
            <a:srcRect b="0" l="0" r="0" t="0"/>
            <a:stretch/>
          </p:blipFill>
          <p:spPr>
            <a:xfrm>
              <a:off x="3954714" y="2079251"/>
              <a:ext cx="381000" cy="381000"/>
            </a:xfrm>
            <a:prstGeom prst="rect">
              <a:avLst/>
            </a:prstGeom>
            <a:noFill/>
            <a:ln>
              <a:noFill/>
            </a:ln>
          </p:spPr>
        </p:pic>
        <p:sp>
          <p:nvSpPr>
            <p:cNvPr id="1202" name="Google Shape;1202;p100"/>
            <p:cNvSpPr txBox="1"/>
            <p:nvPr/>
          </p:nvSpPr>
          <p:spPr>
            <a:xfrm>
              <a:off x="6586682" y="3186135"/>
              <a:ext cx="135464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File system</a:t>
              </a:r>
              <a:endParaRPr/>
            </a:p>
          </p:txBody>
        </p:sp>
        <p:pic>
          <p:nvPicPr>
            <p:cNvPr id="1203" name="Google Shape;1203;p100"/>
            <p:cNvPicPr preferRelativeResize="0"/>
            <p:nvPr/>
          </p:nvPicPr>
          <p:blipFill rotWithShape="1">
            <a:blip r:embed="rId7">
              <a:alphaModFix/>
            </a:blip>
            <a:srcRect b="0" l="0" r="0" t="0"/>
            <a:stretch/>
          </p:blipFill>
          <p:spPr>
            <a:xfrm>
              <a:off x="6931163" y="2588217"/>
              <a:ext cx="646480" cy="646480"/>
            </a:xfrm>
            <a:prstGeom prst="rect">
              <a:avLst/>
            </a:prstGeom>
            <a:noFill/>
            <a:ln>
              <a:noFill/>
            </a:ln>
          </p:spPr>
        </p:pic>
        <p:sp>
          <p:nvSpPr>
            <p:cNvPr id="1204" name="Google Shape;1204;p100"/>
            <p:cNvSpPr txBox="1"/>
            <p:nvPr/>
          </p:nvSpPr>
          <p:spPr>
            <a:xfrm>
              <a:off x="6632081" y="4347062"/>
              <a:ext cx="129063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S3 bucket</a:t>
              </a:r>
              <a:endParaRPr/>
            </a:p>
          </p:txBody>
        </p:sp>
        <p:pic>
          <p:nvPicPr>
            <p:cNvPr id="1205" name="Google Shape;1205;p100"/>
            <p:cNvPicPr preferRelativeResize="0"/>
            <p:nvPr/>
          </p:nvPicPr>
          <p:blipFill rotWithShape="1">
            <a:blip r:embed="rId8">
              <a:alphaModFix/>
            </a:blip>
            <a:srcRect b="0" l="0" r="0" t="0"/>
            <a:stretch/>
          </p:blipFill>
          <p:spPr>
            <a:xfrm>
              <a:off x="6954160" y="3718382"/>
              <a:ext cx="646480" cy="646480"/>
            </a:xfrm>
            <a:prstGeom prst="rect">
              <a:avLst/>
            </a:prstGeom>
            <a:noFill/>
            <a:ln>
              <a:noFill/>
            </a:ln>
          </p:spPr>
        </p:pic>
        <p:sp>
          <p:nvSpPr>
            <p:cNvPr id="1206" name="Google Shape;1206;p100"/>
            <p:cNvSpPr txBox="1"/>
            <p:nvPr/>
          </p:nvSpPr>
          <p:spPr>
            <a:xfrm>
              <a:off x="5312785" y="4127290"/>
              <a:ext cx="111556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Instances</a:t>
              </a:r>
              <a:endParaRPr/>
            </a:p>
          </p:txBody>
        </p:sp>
        <p:pic>
          <p:nvPicPr>
            <p:cNvPr id="1207" name="Google Shape;1207;p100"/>
            <p:cNvPicPr preferRelativeResize="0"/>
            <p:nvPr/>
          </p:nvPicPr>
          <p:blipFill rotWithShape="1">
            <a:blip r:embed="rId9">
              <a:alphaModFix/>
            </a:blip>
            <a:srcRect b="0" l="0" r="0" t="0"/>
            <a:stretch/>
          </p:blipFill>
          <p:spPr>
            <a:xfrm>
              <a:off x="5056216" y="2484001"/>
              <a:ext cx="381000" cy="381000"/>
            </a:xfrm>
            <a:prstGeom prst="rect">
              <a:avLst/>
            </a:prstGeom>
            <a:noFill/>
            <a:ln>
              <a:noFill/>
            </a:ln>
          </p:spPr>
        </p:pic>
        <p:sp>
          <p:nvSpPr>
            <p:cNvPr id="1208" name="Google Shape;1208;p100"/>
            <p:cNvSpPr txBox="1"/>
            <p:nvPr/>
          </p:nvSpPr>
          <p:spPr>
            <a:xfrm>
              <a:off x="3875676" y="3851162"/>
              <a:ext cx="12255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Stack</a:t>
              </a:r>
              <a:endParaRPr/>
            </a:p>
          </p:txBody>
        </p:sp>
        <p:pic>
          <p:nvPicPr>
            <p:cNvPr id="1209" name="Google Shape;1209;p100"/>
            <p:cNvPicPr preferRelativeResize="0"/>
            <p:nvPr/>
          </p:nvPicPr>
          <p:blipFill rotWithShape="1">
            <a:blip r:embed="rId10">
              <a:alphaModFix/>
            </a:blip>
            <a:srcRect b="0" l="0" r="0" t="0"/>
            <a:stretch/>
          </p:blipFill>
          <p:spPr>
            <a:xfrm>
              <a:off x="4107452" y="3129233"/>
              <a:ext cx="761999" cy="761999"/>
            </a:xfrm>
            <a:prstGeom prst="rect">
              <a:avLst/>
            </a:prstGeom>
            <a:noFill/>
            <a:ln>
              <a:noFill/>
            </a:ln>
          </p:spPr>
        </p:pic>
        <p:pic>
          <p:nvPicPr>
            <p:cNvPr id="1210" name="Google Shape;1210;p100"/>
            <p:cNvPicPr preferRelativeResize="0"/>
            <p:nvPr/>
          </p:nvPicPr>
          <p:blipFill rotWithShape="1">
            <a:blip r:embed="rId11">
              <a:alphaModFix/>
            </a:blip>
            <a:srcRect b="0" l="0" r="0" t="0"/>
            <a:stretch/>
          </p:blipFill>
          <p:spPr>
            <a:xfrm>
              <a:off x="8115783" y="3009232"/>
              <a:ext cx="762000" cy="762000"/>
            </a:xfrm>
            <a:prstGeom prst="rect">
              <a:avLst/>
            </a:prstGeom>
            <a:noFill/>
            <a:ln>
              <a:noFill/>
            </a:ln>
          </p:spPr>
        </p:pic>
        <p:sp>
          <p:nvSpPr>
            <p:cNvPr id="1211" name="Google Shape;1211;p100"/>
            <p:cNvSpPr txBox="1"/>
            <p:nvPr/>
          </p:nvSpPr>
          <p:spPr>
            <a:xfrm>
              <a:off x="7356958" y="3779319"/>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DynamoDB</a:t>
              </a:r>
              <a:endParaRPr/>
            </a:p>
          </p:txBody>
        </p:sp>
        <p:pic>
          <p:nvPicPr>
            <p:cNvPr id="1212" name="Google Shape;1212;p100"/>
            <p:cNvPicPr preferRelativeResize="0"/>
            <p:nvPr/>
          </p:nvPicPr>
          <p:blipFill rotWithShape="1">
            <a:blip r:embed="rId12">
              <a:alphaModFix/>
            </a:blip>
            <a:srcRect b="0" l="0" r="0" t="0"/>
            <a:stretch/>
          </p:blipFill>
          <p:spPr>
            <a:xfrm>
              <a:off x="5398837" y="3259505"/>
              <a:ext cx="900119" cy="900119"/>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18" name="Google Shape;1218;p10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Quick Starts example</a:t>
            </a:r>
            <a:endParaRPr/>
          </a:p>
        </p:txBody>
      </p:sp>
      <p:grpSp>
        <p:nvGrpSpPr>
          <p:cNvPr descr="Example of AWS Quick Starts. See notes for more details." id="1219" name="Google Shape;1219;p101"/>
          <p:cNvGrpSpPr/>
          <p:nvPr/>
        </p:nvGrpSpPr>
        <p:grpSpPr>
          <a:xfrm>
            <a:off x="1374347" y="1274292"/>
            <a:ext cx="9434754" cy="4931207"/>
            <a:chOff x="1289937" y="1180378"/>
            <a:chExt cx="9434754" cy="4931207"/>
          </a:xfrm>
        </p:grpSpPr>
        <p:pic>
          <p:nvPicPr>
            <p:cNvPr descr="Client resource icon for the General Icons category." id="1220" name="Google Shape;1220;p101"/>
            <p:cNvPicPr preferRelativeResize="0"/>
            <p:nvPr/>
          </p:nvPicPr>
          <p:blipFill rotWithShape="1">
            <a:blip r:embed="rId3">
              <a:alphaModFix/>
            </a:blip>
            <a:srcRect b="0" l="0" r="0" t="0"/>
            <a:stretch/>
          </p:blipFill>
          <p:spPr>
            <a:xfrm>
              <a:off x="1432091" y="3340051"/>
              <a:ext cx="788841" cy="788841"/>
            </a:xfrm>
            <a:prstGeom prst="rect">
              <a:avLst/>
            </a:prstGeom>
            <a:noFill/>
            <a:ln>
              <a:noFill/>
            </a:ln>
          </p:spPr>
        </p:pic>
        <p:sp>
          <p:nvSpPr>
            <p:cNvPr id="1221" name="Google Shape;1221;p101"/>
            <p:cNvSpPr txBox="1"/>
            <p:nvPr/>
          </p:nvSpPr>
          <p:spPr>
            <a:xfrm>
              <a:off x="1289937" y="4116860"/>
              <a:ext cx="10731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Client</a:t>
              </a:r>
              <a:endParaRPr/>
            </a:p>
          </p:txBody>
        </p:sp>
        <p:pic>
          <p:nvPicPr>
            <p:cNvPr descr="Amazon CloudFront service icon." id="1222" name="Google Shape;1222;p101"/>
            <p:cNvPicPr preferRelativeResize="0"/>
            <p:nvPr/>
          </p:nvPicPr>
          <p:blipFill rotWithShape="1">
            <a:blip r:embed="rId4">
              <a:alphaModFix/>
            </a:blip>
            <a:srcRect b="0" l="0" r="0" t="0"/>
            <a:stretch/>
          </p:blipFill>
          <p:spPr>
            <a:xfrm>
              <a:off x="3326460" y="3354860"/>
              <a:ext cx="762000" cy="762000"/>
            </a:xfrm>
            <a:prstGeom prst="rect">
              <a:avLst/>
            </a:prstGeom>
            <a:noFill/>
            <a:ln>
              <a:noFill/>
            </a:ln>
          </p:spPr>
        </p:pic>
        <p:sp>
          <p:nvSpPr>
            <p:cNvPr id="1223" name="Google Shape;1223;p101"/>
            <p:cNvSpPr txBox="1"/>
            <p:nvPr/>
          </p:nvSpPr>
          <p:spPr>
            <a:xfrm>
              <a:off x="2570810" y="4116860"/>
              <a:ext cx="22923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CloudFront</a:t>
              </a:r>
              <a:endParaRPr/>
            </a:p>
          </p:txBody>
        </p:sp>
        <p:pic>
          <p:nvPicPr>
            <p:cNvPr descr="Amazon API Gateway service icon." id="1224" name="Google Shape;1224;p101"/>
            <p:cNvPicPr preferRelativeResize="0"/>
            <p:nvPr/>
          </p:nvPicPr>
          <p:blipFill rotWithShape="1">
            <a:blip r:embed="rId5">
              <a:alphaModFix/>
            </a:blip>
            <a:srcRect b="0" l="0" r="0" t="0"/>
            <a:stretch/>
          </p:blipFill>
          <p:spPr>
            <a:xfrm>
              <a:off x="5292475" y="3354860"/>
              <a:ext cx="762000" cy="762000"/>
            </a:xfrm>
            <a:prstGeom prst="rect">
              <a:avLst/>
            </a:prstGeom>
            <a:noFill/>
            <a:ln>
              <a:noFill/>
            </a:ln>
          </p:spPr>
        </p:pic>
        <p:sp>
          <p:nvSpPr>
            <p:cNvPr id="1225" name="Google Shape;1225;p101"/>
            <p:cNvSpPr txBox="1"/>
            <p:nvPr/>
          </p:nvSpPr>
          <p:spPr>
            <a:xfrm>
              <a:off x="4550033" y="4116860"/>
              <a:ext cx="224313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API Gateway</a:t>
              </a:r>
              <a:endParaRPr/>
            </a:p>
          </p:txBody>
        </p:sp>
        <p:pic>
          <p:nvPicPr>
            <p:cNvPr descr="AWS Secrets Manager service icon." id="1226" name="Google Shape;1226;p101"/>
            <p:cNvPicPr preferRelativeResize="0"/>
            <p:nvPr/>
          </p:nvPicPr>
          <p:blipFill rotWithShape="1">
            <a:blip r:embed="rId6">
              <a:alphaModFix/>
            </a:blip>
            <a:srcRect b="0" l="0" r="0" t="0"/>
            <a:stretch/>
          </p:blipFill>
          <p:spPr>
            <a:xfrm>
              <a:off x="7254065" y="4979694"/>
              <a:ext cx="762000" cy="762000"/>
            </a:xfrm>
            <a:prstGeom prst="rect">
              <a:avLst/>
            </a:prstGeom>
            <a:noFill/>
            <a:ln>
              <a:noFill/>
            </a:ln>
          </p:spPr>
        </p:pic>
        <p:sp>
          <p:nvSpPr>
            <p:cNvPr id="1227" name="Google Shape;1227;p101"/>
            <p:cNvSpPr txBox="1"/>
            <p:nvPr/>
          </p:nvSpPr>
          <p:spPr>
            <a:xfrm>
              <a:off x="6488890" y="5741694"/>
              <a:ext cx="22923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Secrets Manager</a:t>
              </a:r>
              <a:endParaRPr/>
            </a:p>
          </p:txBody>
        </p:sp>
        <p:pic>
          <p:nvPicPr>
            <p:cNvPr descr="AWS Lambda service icon." id="1228" name="Google Shape;1228;p101"/>
            <p:cNvPicPr preferRelativeResize="0"/>
            <p:nvPr/>
          </p:nvPicPr>
          <p:blipFill rotWithShape="1">
            <a:blip r:embed="rId7">
              <a:alphaModFix/>
            </a:blip>
            <a:srcRect b="0" l="0" r="0" t="0"/>
            <a:stretch/>
          </p:blipFill>
          <p:spPr>
            <a:xfrm>
              <a:off x="7258490" y="3354860"/>
              <a:ext cx="762000" cy="762000"/>
            </a:xfrm>
            <a:prstGeom prst="rect">
              <a:avLst/>
            </a:prstGeom>
            <a:noFill/>
            <a:ln>
              <a:noFill/>
            </a:ln>
          </p:spPr>
        </p:pic>
        <p:sp>
          <p:nvSpPr>
            <p:cNvPr id="1229" name="Google Shape;1229;p101"/>
            <p:cNvSpPr txBox="1"/>
            <p:nvPr/>
          </p:nvSpPr>
          <p:spPr>
            <a:xfrm>
              <a:off x="6488890" y="4116860"/>
              <a:ext cx="22923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Lambda</a:t>
              </a:r>
              <a:endParaRPr/>
            </a:p>
          </p:txBody>
        </p:sp>
        <p:pic>
          <p:nvPicPr>
            <p:cNvPr descr="Amazon Rekognition service icon." id="1230" name="Google Shape;1230;p101"/>
            <p:cNvPicPr preferRelativeResize="0"/>
            <p:nvPr/>
          </p:nvPicPr>
          <p:blipFill rotWithShape="1">
            <a:blip r:embed="rId8">
              <a:alphaModFix/>
            </a:blip>
            <a:srcRect b="0" l="0" r="0" t="0"/>
            <a:stretch/>
          </p:blipFill>
          <p:spPr>
            <a:xfrm>
              <a:off x="7254065" y="1180378"/>
              <a:ext cx="762000" cy="762000"/>
            </a:xfrm>
            <a:prstGeom prst="rect">
              <a:avLst/>
            </a:prstGeom>
            <a:noFill/>
            <a:ln>
              <a:noFill/>
            </a:ln>
          </p:spPr>
        </p:pic>
        <p:sp>
          <p:nvSpPr>
            <p:cNvPr id="1231" name="Google Shape;1231;p101"/>
            <p:cNvSpPr txBox="1"/>
            <p:nvPr/>
          </p:nvSpPr>
          <p:spPr>
            <a:xfrm>
              <a:off x="6495240" y="1943965"/>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Rekognition</a:t>
              </a:r>
              <a:endParaRPr/>
            </a:p>
          </p:txBody>
        </p:sp>
        <p:pic>
          <p:nvPicPr>
            <p:cNvPr descr="Amazon Simple Storage Service (Amazon S3) service icon." id="1232" name="Google Shape;1232;p101"/>
            <p:cNvPicPr preferRelativeResize="0"/>
            <p:nvPr/>
          </p:nvPicPr>
          <p:blipFill rotWithShape="1">
            <a:blip r:embed="rId9">
              <a:alphaModFix/>
            </a:blip>
            <a:srcRect b="0" l="0" r="0" t="0"/>
            <a:stretch/>
          </p:blipFill>
          <p:spPr>
            <a:xfrm>
              <a:off x="9224504" y="3354860"/>
              <a:ext cx="762000" cy="762000"/>
            </a:xfrm>
            <a:prstGeom prst="rect">
              <a:avLst/>
            </a:prstGeom>
            <a:noFill/>
            <a:ln>
              <a:noFill/>
            </a:ln>
          </p:spPr>
        </p:pic>
        <p:sp>
          <p:nvSpPr>
            <p:cNvPr id="1233" name="Google Shape;1233;p101"/>
            <p:cNvSpPr txBox="1"/>
            <p:nvPr/>
          </p:nvSpPr>
          <p:spPr>
            <a:xfrm>
              <a:off x="8484729" y="4116860"/>
              <a:ext cx="223996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S3</a:t>
              </a:r>
              <a:endParaRPr/>
            </a:p>
          </p:txBody>
        </p:sp>
        <p:sp>
          <p:nvSpPr>
            <p:cNvPr descr="Generic group dashed." id="1234" name="Google Shape;1234;p101"/>
            <p:cNvSpPr/>
            <p:nvPr/>
          </p:nvSpPr>
          <p:spPr>
            <a:xfrm>
              <a:off x="2712965" y="2719144"/>
              <a:ext cx="7843022" cy="3392441"/>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CloudFormation stack</a:t>
              </a:r>
              <a:endParaRPr/>
            </a:p>
          </p:txBody>
        </p:sp>
        <p:cxnSp>
          <p:nvCxnSpPr>
            <p:cNvPr id="1235" name="Google Shape;1235;p101"/>
            <p:cNvCxnSpPr/>
            <p:nvPr/>
          </p:nvCxnSpPr>
          <p:spPr>
            <a:xfrm>
              <a:off x="4231501" y="3862145"/>
              <a:ext cx="902369" cy="0"/>
            </a:xfrm>
            <a:prstGeom prst="straightConnector1">
              <a:avLst/>
            </a:prstGeom>
            <a:noFill/>
            <a:ln cap="flat" cmpd="sng" w="25400">
              <a:solidFill>
                <a:schemeClr val="dk1"/>
              </a:solidFill>
              <a:prstDash val="solid"/>
              <a:round/>
              <a:headEnd len="sm" w="sm" type="none"/>
              <a:tailEnd len="med" w="med" type="triangle"/>
            </a:ln>
          </p:spPr>
        </p:cxnSp>
        <p:cxnSp>
          <p:nvCxnSpPr>
            <p:cNvPr id="1236" name="Google Shape;1236;p101"/>
            <p:cNvCxnSpPr/>
            <p:nvPr/>
          </p:nvCxnSpPr>
          <p:spPr>
            <a:xfrm rot="10800000">
              <a:off x="4231501" y="3575071"/>
              <a:ext cx="902369" cy="0"/>
            </a:xfrm>
            <a:prstGeom prst="straightConnector1">
              <a:avLst/>
            </a:prstGeom>
            <a:noFill/>
            <a:ln cap="flat" cmpd="sng" w="25400">
              <a:solidFill>
                <a:schemeClr val="dk1"/>
              </a:solidFill>
              <a:prstDash val="solid"/>
              <a:round/>
              <a:headEnd len="sm" w="sm" type="none"/>
              <a:tailEnd len="med" w="med" type="triangle"/>
            </a:ln>
          </p:spPr>
        </p:cxnSp>
        <p:cxnSp>
          <p:nvCxnSpPr>
            <p:cNvPr id="1237" name="Google Shape;1237;p101"/>
            <p:cNvCxnSpPr/>
            <p:nvPr/>
          </p:nvCxnSpPr>
          <p:spPr>
            <a:xfrm>
              <a:off x="6212701" y="3862145"/>
              <a:ext cx="902369" cy="0"/>
            </a:xfrm>
            <a:prstGeom prst="straightConnector1">
              <a:avLst/>
            </a:prstGeom>
            <a:noFill/>
            <a:ln cap="flat" cmpd="sng" w="25400">
              <a:solidFill>
                <a:schemeClr val="dk1"/>
              </a:solidFill>
              <a:prstDash val="solid"/>
              <a:round/>
              <a:headEnd len="sm" w="sm" type="none"/>
              <a:tailEnd len="med" w="med" type="triangle"/>
            </a:ln>
          </p:spPr>
        </p:cxnSp>
        <p:cxnSp>
          <p:nvCxnSpPr>
            <p:cNvPr id="1238" name="Google Shape;1238;p101"/>
            <p:cNvCxnSpPr/>
            <p:nvPr/>
          </p:nvCxnSpPr>
          <p:spPr>
            <a:xfrm rot="10800000">
              <a:off x="6212701" y="3575071"/>
              <a:ext cx="902369" cy="0"/>
            </a:xfrm>
            <a:prstGeom prst="straightConnector1">
              <a:avLst/>
            </a:prstGeom>
            <a:noFill/>
            <a:ln cap="flat" cmpd="sng" w="25400">
              <a:solidFill>
                <a:schemeClr val="dk1"/>
              </a:solidFill>
              <a:prstDash val="solid"/>
              <a:round/>
              <a:headEnd len="sm" w="sm" type="none"/>
              <a:tailEnd len="med" w="med" type="triangle"/>
            </a:ln>
          </p:spPr>
        </p:cxnSp>
        <p:cxnSp>
          <p:nvCxnSpPr>
            <p:cNvPr id="1239" name="Google Shape;1239;p101"/>
            <p:cNvCxnSpPr/>
            <p:nvPr/>
          </p:nvCxnSpPr>
          <p:spPr>
            <a:xfrm>
              <a:off x="8169838" y="3862145"/>
              <a:ext cx="902369" cy="0"/>
            </a:xfrm>
            <a:prstGeom prst="straightConnector1">
              <a:avLst/>
            </a:prstGeom>
            <a:noFill/>
            <a:ln cap="flat" cmpd="sng" w="25400">
              <a:solidFill>
                <a:schemeClr val="dk1"/>
              </a:solidFill>
              <a:prstDash val="solid"/>
              <a:round/>
              <a:headEnd len="sm" w="sm" type="none"/>
              <a:tailEnd len="med" w="med" type="triangle"/>
            </a:ln>
          </p:spPr>
        </p:cxnSp>
        <p:cxnSp>
          <p:nvCxnSpPr>
            <p:cNvPr id="1240" name="Google Shape;1240;p101"/>
            <p:cNvCxnSpPr/>
            <p:nvPr/>
          </p:nvCxnSpPr>
          <p:spPr>
            <a:xfrm rot="10800000">
              <a:off x="8169838" y="3575071"/>
              <a:ext cx="902369" cy="0"/>
            </a:xfrm>
            <a:prstGeom prst="straightConnector1">
              <a:avLst/>
            </a:prstGeom>
            <a:noFill/>
            <a:ln cap="flat" cmpd="sng" w="25400">
              <a:solidFill>
                <a:schemeClr val="dk1"/>
              </a:solidFill>
              <a:prstDash val="solid"/>
              <a:round/>
              <a:headEnd len="sm" w="sm" type="none"/>
              <a:tailEnd len="med" w="med" type="triangle"/>
            </a:ln>
          </p:spPr>
        </p:cxnSp>
        <p:cxnSp>
          <p:nvCxnSpPr>
            <p:cNvPr id="1241" name="Google Shape;1241;p101"/>
            <p:cNvCxnSpPr/>
            <p:nvPr/>
          </p:nvCxnSpPr>
          <p:spPr>
            <a:xfrm rot="10800000">
              <a:off x="2261780" y="3735860"/>
              <a:ext cx="902369" cy="0"/>
            </a:xfrm>
            <a:prstGeom prst="straightConnector1">
              <a:avLst/>
            </a:prstGeom>
            <a:noFill/>
            <a:ln cap="flat" cmpd="sng" w="25400">
              <a:solidFill>
                <a:schemeClr val="dk1"/>
              </a:solidFill>
              <a:prstDash val="solid"/>
              <a:round/>
              <a:headEnd len="sm" w="sm" type="none"/>
              <a:tailEnd len="med" w="med" type="triangle"/>
            </a:ln>
          </p:spPr>
        </p:cxnSp>
        <p:cxnSp>
          <p:nvCxnSpPr>
            <p:cNvPr id="1242" name="Google Shape;1242;p101"/>
            <p:cNvCxnSpPr/>
            <p:nvPr/>
          </p:nvCxnSpPr>
          <p:spPr>
            <a:xfrm rot="10800000">
              <a:off x="7758646" y="2338364"/>
              <a:ext cx="0" cy="914400"/>
            </a:xfrm>
            <a:prstGeom prst="straightConnector1">
              <a:avLst/>
            </a:prstGeom>
            <a:noFill/>
            <a:ln cap="flat" cmpd="sng" w="25400">
              <a:solidFill>
                <a:schemeClr val="dk1"/>
              </a:solidFill>
              <a:prstDash val="solid"/>
              <a:round/>
              <a:headEnd len="sm" w="sm" type="none"/>
              <a:tailEnd len="med" w="med" type="triangle"/>
            </a:ln>
          </p:spPr>
        </p:cxnSp>
        <p:cxnSp>
          <p:nvCxnSpPr>
            <p:cNvPr id="1243" name="Google Shape;1243;p101"/>
            <p:cNvCxnSpPr/>
            <p:nvPr/>
          </p:nvCxnSpPr>
          <p:spPr>
            <a:xfrm>
              <a:off x="7486476" y="2341898"/>
              <a:ext cx="0" cy="914400"/>
            </a:xfrm>
            <a:prstGeom prst="straightConnector1">
              <a:avLst/>
            </a:prstGeom>
            <a:noFill/>
            <a:ln cap="flat" cmpd="sng" w="25400">
              <a:solidFill>
                <a:schemeClr val="dk1"/>
              </a:solidFill>
              <a:prstDash val="solid"/>
              <a:round/>
              <a:headEnd len="sm" w="sm" type="none"/>
              <a:tailEnd len="med" w="med" type="triangle"/>
            </a:ln>
          </p:spPr>
        </p:cxnSp>
        <p:cxnSp>
          <p:nvCxnSpPr>
            <p:cNvPr id="1244" name="Google Shape;1244;p101"/>
            <p:cNvCxnSpPr/>
            <p:nvPr/>
          </p:nvCxnSpPr>
          <p:spPr>
            <a:xfrm rot="10800000">
              <a:off x="7758646" y="4455414"/>
              <a:ext cx="0" cy="457200"/>
            </a:xfrm>
            <a:prstGeom prst="straightConnector1">
              <a:avLst/>
            </a:prstGeom>
            <a:noFill/>
            <a:ln cap="flat" cmpd="sng" w="25400">
              <a:solidFill>
                <a:schemeClr val="dk1"/>
              </a:solidFill>
              <a:prstDash val="solid"/>
              <a:round/>
              <a:headEnd len="sm" w="sm" type="none"/>
              <a:tailEnd len="med" w="med" type="triangle"/>
            </a:ln>
          </p:spPr>
        </p:cxnSp>
        <p:cxnSp>
          <p:nvCxnSpPr>
            <p:cNvPr id="1245" name="Google Shape;1245;p101"/>
            <p:cNvCxnSpPr/>
            <p:nvPr/>
          </p:nvCxnSpPr>
          <p:spPr>
            <a:xfrm>
              <a:off x="7486476" y="4458948"/>
              <a:ext cx="0" cy="457200"/>
            </a:xfrm>
            <a:prstGeom prst="straightConnector1">
              <a:avLst/>
            </a:prstGeom>
            <a:noFill/>
            <a:ln cap="flat" cmpd="sng" w="25400">
              <a:solidFill>
                <a:schemeClr val="dk1"/>
              </a:solidFill>
              <a:prstDash val="solid"/>
              <a:round/>
              <a:headEnd len="sm" w="sm" type="none"/>
              <a:tailEnd len="med" w="med" type="triangle"/>
            </a:ln>
          </p:spPr>
        </p:cxnSp>
        <p:sp>
          <p:nvSpPr>
            <p:cNvPr id="1246" name="Google Shape;1246;p101"/>
            <p:cNvSpPr/>
            <p:nvPr/>
          </p:nvSpPr>
          <p:spPr>
            <a:xfrm>
              <a:off x="2833303" y="3060485"/>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247" name="Google Shape;1247;p101"/>
            <p:cNvSpPr/>
            <p:nvPr/>
          </p:nvSpPr>
          <p:spPr>
            <a:xfrm>
              <a:off x="4796022" y="3060485"/>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1248" name="Google Shape;1248;p101"/>
            <p:cNvSpPr/>
            <p:nvPr/>
          </p:nvSpPr>
          <p:spPr>
            <a:xfrm>
              <a:off x="6757267" y="3060485"/>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1249" name="Google Shape;1249;p101"/>
            <p:cNvSpPr/>
            <p:nvPr/>
          </p:nvSpPr>
          <p:spPr>
            <a:xfrm>
              <a:off x="8748245" y="3060485"/>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sp>
          <p:nvSpPr>
            <p:cNvPr id="1250" name="Google Shape;1250;p101"/>
            <p:cNvSpPr/>
            <p:nvPr/>
          </p:nvSpPr>
          <p:spPr>
            <a:xfrm>
              <a:off x="6757267" y="2240072"/>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6</a:t>
              </a:r>
              <a:endParaRPr/>
            </a:p>
          </p:txBody>
        </p:sp>
        <p:sp>
          <p:nvSpPr>
            <p:cNvPr id="1251" name="Google Shape;1251;p101"/>
            <p:cNvSpPr/>
            <p:nvPr/>
          </p:nvSpPr>
          <p:spPr>
            <a:xfrm>
              <a:off x="6757267" y="4695456"/>
              <a:ext cx="457200" cy="457200"/>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5</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57" name="Google Shape;1257;p102"/>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Using AWS Quick Starts</a:t>
            </a:r>
            <a:endParaRPr/>
          </a:p>
        </p:txBody>
      </p:sp>
      <p:sp>
        <p:nvSpPr>
          <p:cNvPr id="1258" name="Google Shape;1258;p102"/>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400"/>
              <a:buChar char="•"/>
            </a:pPr>
            <a:r>
              <a:rPr lang="en-US" sz="2400">
                <a:solidFill>
                  <a:schemeClr val="dk1"/>
                </a:solidFill>
              </a:rPr>
              <a:t>AWS Quick Starts </a:t>
            </a:r>
            <a:r>
              <a:rPr lang="en-US" sz="2400"/>
              <a:t>provide CloudFormation templates built by solutions architects and partners that reflect AWS best practices.</a:t>
            </a:r>
            <a:endParaRPr/>
          </a:p>
          <a:p>
            <a:pPr indent="-228600" lvl="0" marL="228600" rtl="0" algn="l">
              <a:lnSpc>
                <a:spcPct val="100000"/>
              </a:lnSpc>
              <a:spcBef>
                <a:spcPts val="1200"/>
              </a:spcBef>
              <a:spcAft>
                <a:spcPts val="0"/>
              </a:spcAft>
              <a:buClr>
                <a:srgbClr val="232F3E"/>
              </a:buClr>
              <a:buSzPts val="2400"/>
              <a:buChar char="•"/>
            </a:pPr>
            <a:r>
              <a:rPr i="0" lang="en-US" sz="2400"/>
              <a:t>AWS Quick Starts consists of a CloudFormation template and a deployment guide, which provide details about deployment options and ways to configure the deployment to match your needs. </a:t>
            </a:r>
            <a:endParaRPr/>
          </a:p>
          <a:p>
            <a:pPr indent="-228600" lvl="0" marL="228600" rtl="0" algn="l">
              <a:lnSpc>
                <a:spcPct val="100000"/>
              </a:lnSpc>
              <a:spcBef>
                <a:spcPts val="1200"/>
              </a:spcBef>
              <a:spcAft>
                <a:spcPts val="0"/>
              </a:spcAft>
              <a:buClr>
                <a:srgbClr val="232F3E"/>
              </a:buClr>
              <a:buSzPts val="2400"/>
              <a:buChar char="•"/>
            </a:pPr>
            <a:r>
              <a:rPr i="0" lang="en-US" sz="2400"/>
              <a:t>AWS Quick Starts can </a:t>
            </a:r>
            <a:r>
              <a:rPr lang="en-US" sz="2400"/>
              <a:t>also help you see </a:t>
            </a:r>
            <a:r>
              <a:rPr b="0" i="0" lang="en-US" sz="2400"/>
              <a:t>patterns</a:t>
            </a:r>
            <a:r>
              <a:rPr i="0" lang="en-US" sz="2400"/>
              <a:t> and </a:t>
            </a:r>
            <a:r>
              <a:rPr b="0" i="0" lang="en-US" sz="2400"/>
              <a:t>practices</a:t>
            </a:r>
            <a:r>
              <a:rPr i="0" lang="en-US" sz="2400"/>
              <a:t> to accelerate your own template development. </a:t>
            </a:r>
            <a:endParaRPr/>
          </a:p>
        </p:txBody>
      </p:sp>
      <p:pic>
        <p:nvPicPr>
          <p:cNvPr id="1259" name="Google Shape;1259;p102"/>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65" name="Google Shape;1265;p103"/>
          <p:cNvSpPr txBox="1"/>
          <p:nvPr>
            <p:ph type="title"/>
          </p:nvPr>
        </p:nvSpPr>
        <p:spPr>
          <a:xfrm>
            <a:off x="457200" y="2545492"/>
            <a:ext cx="7264400" cy="244687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latin typeface="Play"/>
                <a:ea typeface="Play"/>
                <a:cs typeface="Play"/>
                <a:sym typeface="Play"/>
              </a:rPr>
              <a:t>Customizing with Amazon Q Developer</a:t>
            </a:r>
            <a:endParaRPr/>
          </a:p>
        </p:txBody>
      </p:sp>
      <p:sp>
        <p:nvSpPr>
          <p:cNvPr id="1266" name="Google Shape;1266;p10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latin typeface="Play"/>
                <a:ea typeface="Play"/>
                <a:cs typeface="Play"/>
                <a:sym typeface="Play"/>
              </a:rPr>
              <a:t>Automating Your Architecture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72" name="Google Shape;1272;p10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Challenges of writing infrastructure as code</a:t>
            </a:r>
            <a:endParaRPr/>
          </a:p>
        </p:txBody>
      </p:sp>
      <p:pic>
        <p:nvPicPr>
          <p:cNvPr id="1273" name="Google Shape;1273;p104"/>
          <p:cNvPicPr preferRelativeResize="0"/>
          <p:nvPr>
            <p:ph idx="2" type="pic"/>
          </p:nvPr>
        </p:nvPicPr>
        <p:blipFill rotWithShape="1">
          <a:blip r:embed="rId3">
            <a:alphaModFix/>
          </a:blip>
          <a:srcRect b="0" l="811" r="812" t="0"/>
          <a:stretch/>
        </p:blipFill>
        <p:spPr>
          <a:xfrm>
            <a:off x="365125" y="1835150"/>
            <a:ext cx="2789238" cy="2835275"/>
          </a:xfrm>
          <a:prstGeom prst="rect">
            <a:avLst/>
          </a:prstGeom>
          <a:noFill/>
          <a:ln>
            <a:noFill/>
          </a:ln>
        </p:spPr>
      </p:pic>
      <p:sp>
        <p:nvSpPr>
          <p:cNvPr id="1274" name="Google Shape;1274;p104"/>
          <p:cNvSpPr txBox="1"/>
          <p:nvPr>
            <p:ph idx="1" type="body"/>
          </p:nvPr>
        </p:nvSpPr>
        <p:spPr>
          <a:xfrm>
            <a:off x="365760" y="4764024"/>
            <a:ext cx="2788920" cy="825407"/>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2000"/>
              <a:buNone/>
            </a:pPr>
            <a:r>
              <a:rPr lang="en-US"/>
              <a:t>Human error</a:t>
            </a:r>
            <a:endParaRPr/>
          </a:p>
        </p:txBody>
      </p:sp>
      <p:pic>
        <p:nvPicPr>
          <p:cNvPr id="1275" name="Google Shape;1275;p104"/>
          <p:cNvPicPr preferRelativeResize="0"/>
          <p:nvPr>
            <p:ph idx="3" type="pic"/>
          </p:nvPr>
        </p:nvPicPr>
        <p:blipFill rotWithShape="1">
          <a:blip r:embed="rId4">
            <a:alphaModFix/>
          </a:blip>
          <a:srcRect b="0" l="811" r="812" t="0"/>
          <a:stretch/>
        </p:blipFill>
        <p:spPr>
          <a:xfrm>
            <a:off x="3257550" y="1835150"/>
            <a:ext cx="2789238" cy="2835275"/>
          </a:xfrm>
          <a:prstGeom prst="rect">
            <a:avLst/>
          </a:prstGeom>
          <a:noFill/>
          <a:ln>
            <a:noFill/>
          </a:ln>
        </p:spPr>
      </p:pic>
      <p:sp>
        <p:nvSpPr>
          <p:cNvPr id="1276" name="Google Shape;1276;p104"/>
          <p:cNvSpPr txBox="1"/>
          <p:nvPr>
            <p:ph idx="4" type="body"/>
          </p:nvPr>
        </p:nvSpPr>
        <p:spPr>
          <a:xfrm>
            <a:off x="3258312" y="4764024"/>
            <a:ext cx="2788920" cy="825407"/>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Differing skill levels</a:t>
            </a:r>
            <a:endParaRPr/>
          </a:p>
        </p:txBody>
      </p:sp>
      <p:pic>
        <p:nvPicPr>
          <p:cNvPr id="1277" name="Google Shape;1277;p104"/>
          <p:cNvPicPr preferRelativeResize="0"/>
          <p:nvPr>
            <p:ph idx="5" type="pic"/>
          </p:nvPr>
        </p:nvPicPr>
        <p:blipFill rotWithShape="1">
          <a:blip r:embed="rId5">
            <a:alphaModFix/>
          </a:blip>
          <a:srcRect b="0" l="840" r="840" t="0"/>
          <a:stretch/>
        </p:blipFill>
        <p:spPr>
          <a:xfrm>
            <a:off x="6151563" y="1835150"/>
            <a:ext cx="2787650" cy="2835275"/>
          </a:xfrm>
          <a:prstGeom prst="rect">
            <a:avLst/>
          </a:prstGeom>
          <a:noFill/>
          <a:ln>
            <a:noFill/>
          </a:ln>
        </p:spPr>
      </p:pic>
      <p:sp>
        <p:nvSpPr>
          <p:cNvPr id="1278" name="Google Shape;1278;p104"/>
          <p:cNvSpPr txBox="1"/>
          <p:nvPr>
            <p:ph idx="6" type="body"/>
          </p:nvPr>
        </p:nvSpPr>
        <p:spPr>
          <a:xfrm>
            <a:off x="6150864" y="4764024"/>
            <a:ext cx="2788920" cy="825407"/>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Size and complexity of templates</a:t>
            </a:r>
            <a:endParaRPr/>
          </a:p>
        </p:txBody>
      </p:sp>
      <p:pic>
        <p:nvPicPr>
          <p:cNvPr id="1279" name="Google Shape;1279;p104"/>
          <p:cNvPicPr preferRelativeResize="0"/>
          <p:nvPr>
            <p:ph idx="7" type="pic"/>
          </p:nvPr>
        </p:nvPicPr>
        <p:blipFill rotWithShape="1">
          <a:blip r:embed="rId6">
            <a:alphaModFix/>
          </a:blip>
          <a:srcRect b="0" l="811" r="812" t="0"/>
          <a:stretch/>
        </p:blipFill>
        <p:spPr>
          <a:xfrm>
            <a:off x="9037638" y="1835150"/>
            <a:ext cx="2789237" cy="2835275"/>
          </a:xfrm>
          <a:prstGeom prst="rect">
            <a:avLst/>
          </a:prstGeom>
          <a:noFill/>
          <a:ln>
            <a:noFill/>
          </a:ln>
        </p:spPr>
      </p:pic>
      <p:sp>
        <p:nvSpPr>
          <p:cNvPr id="1280" name="Google Shape;1280;p104"/>
          <p:cNvSpPr txBox="1"/>
          <p:nvPr>
            <p:ph idx="8" type="body"/>
          </p:nvPr>
        </p:nvSpPr>
        <p:spPr>
          <a:xfrm>
            <a:off x="9043416" y="4764024"/>
            <a:ext cx="2788920" cy="825407"/>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Security vulnerabilities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9" name="Google Shape;619;p6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620" name="Google Shape;620;p69"/>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Presentation sections</a:t>
            </a:r>
            <a:endParaRPr/>
          </a:p>
          <a:p>
            <a:pPr indent="-228600" lvl="1" marL="457200" rtl="0" algn="l">
              <a:lnSpc>
                <a:spcPct val="100000"/>
              </a:lnSpc>
              <a:spcBef>
                <a:spcPts val="1200"/>
              </a:spcBef>
              <a:spcAft>
                <a:spcPts val="0"/>
              </a:spcAft>
              <a:buClr>
                <a:srgbClr val="232F3E"/>
              </a:buClr>
              <a:buSzPts val="2400"/>
              <a:buChar char="•"/>
            </a:pPr>
            <a:r>
              <a:rPr lang="en-US"/>
              <a:t>Reasons to automate</a:t>
            </a:r>
            <a:endParaRPr/>
          </a:p>
          <a:p>
            <a:pPr indent="-228600" lvl="1" marL="457200" rtl="0" algn="l">
              <a:lnSpc>
                <a:spcPct val="100000"/>
              </a:lnSpc>
              <a:spcBef>
                <a:spcPts val="1200"/>
              </a:spcBef>
              <a:spcAft>
                <a:spcPts val="0"/>
              </a:spcAft>
              <a:buClr>
                <a:srgbClr val="232F3E"/>
              </a:buClr>
              <a:buSzPts val="2400"/>
              <a:buChar char="•"/>
            </a:pPr>
            <a:r>
              <a:rPr lang="en-US"/>
              <a:t>Using infrastructure as code</a:t>
            </a:r>
            <a:endParaRPr/>
          </a:p>
          <a:p>
            <a:pPr indent="-228600" lvl="1" marL="457200" rtl="0" algn="l">
              <a:lnSpc>
                <a:spcPct val="100000"/>
              </a:lnSpc>
              <a:spcBef>
                <a:spcPts val="1200"/>
              </a:spcBef>
              <a:spcAft>
                <a:spcPts val="0"/>
              </a:spcAft>
              <a:buClr>
                <a:srgbClr val="232F3E"/>
              </a:buClr>
              <a:buSzPts val="2400"/>
              <a:buChar char="•"/>
            </a:pPr>
            <a:r>
              <a:rPr lang="en-US"/>
              <a:t>Customizing with CloudFormation</a:t>
            </a:r>
            <a:endParaRPr/>
          </a:p>
          <a:p>
            <a:pPr indent="-228600" lvl="1" marL="457200" rtl="0" algn="l">
              <a:lnSpc>
                <a:spcPct val="100000"/>
              </a:lnSpc>
              <a:spcBef>
                <a:spcPts val="1200"/>
              </a:spcBef>
              <a:spcAft>
                <a:spcPts val="0"/>
              </a:spcAft>
              <a:buClr>
                <a:srgbClr val="232F3E"/>
              </a:buClr>
              <a:buSzPts val="2400"/>
              <a:buChar char="•"/>
            </a:pPr>
            <a:r>
              <a:rPr lang="en-US"/>
              <a:t>Using AWS Quick Starts</a:t>
            </a:r>
            <a:endParaRPr/>
          </a:p>
          <a:p>
            <a:pPr indent="-228600" lvl="1" marL="457200" rtl="0" algn="l">
              <a:lnSpc>
                <a:spcPct val="100000"/>
              </a:lnSpc>
              <a:spcBef>
                <a:spcPts val="1200"/>
              </a:spcBef>
              <a:spcAft>
                <a:spcPts val="0"/>
              </a:spcAft>
              <a:buClr>
                <a:srgbClr val="232F3E"/>
              </a:buClr>
              <a:buSzPts val="2400"/>
              <a:buChar char="•"/>
            </a:pPr>
            <a:r>
              <a:rPr lang="en-US"/>
              <a:t>Customizing with AmazonQ Developer</a:t>
            </a:r>
            <a:endParaRPr/>
          </a:p>
          <a:p>
            <a:pPr indent="-228600" lvl="1" marL="457200" rtl="0" algn="l">
              <a:lnSpc>
                <a:spcPct val="100000"/>
              </a:lnSpc>
              <a:spcBef>
                <a:spcPts val="1200"/>
              </a:spcBef>
              <a:spcAft>
                <a:spcPts val="0"/>
              </a:spcAft>
              <a:buClr>
                <a:srgbClr val="232F3E"/>
              </a:buClr>
              <a:buSzPts val="2400"/>
              <a:buChar char="•"/>
            </a:pPr>
            <a:r>
              <a:rPr lang="en-US"/>
              <a:t>Applying AWS Well-Architected Framework principles</a:t>
            </a:r>
            <a:endParaRPr/>
          </a:p>
        </p:txBody>
      </p:sp>
      <p:sp>
        <p:nvSpPr>
          <p:cNvPr id="621" name="Google Shape;621;p69"/>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b="1" lang="en-US" sz="2400"/>
              <a:t>Demos</a:t>
            </a:r>
            <a:endParaRPr/>
          </a:p>
          <a:p>
            <a:pPr indent="-228600" lvl="0" marL="228600" rtl="0" algn="l">
              <a:lnSpc>
                <a:spcPct val="100000"/>
              </a:lnSpc>
              <a:spcBef>
                <a:spcPts val="1200"/>
              </a:spcBef>
              <a:spcAft>
                <a:spcPts val="0"/>
              </a:spcAft>
              <a:buClr>
                <a:srgbClr val="232F3E"/>
              </a:buClr>
              <a:buSzPts val="2200"/>
              <a:buChar char="•"/>
            </a:pPr>
            <a:r>
              <a:rPr lang="en-US" sz="2200"/>
              <a:t>Analyzing an AWS CloudFormation Template</a:t>
            </a:r>
            <a:endParaRPr/>
          </a:p>
          <a:p>
            <a:pPr indent="-228600" lvl="0" marL="228600" rtl="0" algn="l">
              <a:lnSpc>
                <a:spcPct val="100000"/>
              </a:lnSpc>
              <a:spcBef>
                <a:spcPts val="1200"/>
              </a:spcBef>
              <a:spcAft>
                <a:spcPts val="0"/>
              </a:spcAft>
              <a:buClr>
                <a:srgbClr val="232F3E"/>
              </a:buClr>
              <a:buSzPts val="2200"/>
              <a:buChar char="•"/>
            </a:pPr>
            <a:r>
              <a:rPr lang="en-US" sz="2200">
                <a:solidFill>
                  <a:srgbClr val="232F3E"/>
                </a:solidFill>
              </a:rPr>
              <a:t>AWS CloudFormation Resources</a:t>
            </a:r>
            <a:endParaRPr/>
          </a:p>
          <a:p>
            <a:pPr indent="-228600" lvl="0" marL="228600" rtl="0" algn="l">
              <a:lnSpc>
                <a:spcPct val="100000"/>
              </a:lnSpc>
              <a:spcBef>
                <a:spcPts val="1200"/>
              </a:spcBef>
              <a:spcAft>
                <a:spcPts val="0"/>
              </a:spcAft>
              <a:buClr>
                <a:srgbClr val="232F3E"/>
              </a:buClr>
              <a:buSzPts val="2200"/>
              <a:buChar char="•"/>
            </a:pPr>
            <a:r>
              <a:rPr lang="en-US" sz="2200">
                <a:solidFill>
                  <a:srgbClr val="232F3E"/>
                </a:solidFill>
              </a:rPr>
              <a:t>Reviewing an AWS CloudFormation Template</a:t>
            </a:r>
            <a:endParaRPr/>
          </a:p>
          <a:p>
            <a:pPr indent="-228600" lvl="0" marL="228600" rtl="0" algn="l">
              <a:lnSpc>
                <a:spcPct val="100000"/>
              </a:lnSpc>
              <a:spcBef>
                <a:spcPts val="1200"/>
              </a:spcBef>
              <a:spcAft>
                <a:spcPts val="0"/>
              </a:spcAft>
              <a:buClr>
                <a:srgbClr val="232F3E"/>
              </a:buClr>
              <a:buSzPts val="2200"/>
              <a:buChar char="•"/>
            </a:pPr>
            <a:r>
              <a:rPr lang="en-US" sz="2200"/>
              <a:t>Using the AWS CloudFormation Console</a:t>
            </a:r>
            <a:endParaRPr/>
          </a:p>
          <a:p>
            <a:pPr indent="0" lvl="0" marL="0" rtl="0" algn="l">
              <a:lnSpc>
                <a:spcPct val="100000"/>
              </a:lnSpc>
              <a:spcBef>
                <a:spcPts val="1200"/>
              </a:spcBef>
              <a:spcAft>
                <a:spcPts val="0"/>
              </a:spcAft>
              <a:buClr>
                <a:srgbClr val="232F3E"/>
              </a:buClr>
              <a:buSzPts val="2400"/>
              <a:buNone/>
            </a:pPr>
            <a:r>
              <a:rPr b="1" lang="en-US" sz="2400"/>
              <a:t>Knowledge checks</a:t>
            </a:r>
            <a:endParaRPr/>
          </a:p>
          <a:p>
            <a:pPr indent="-228600" lvl="0" marL="228600" rtl="0" algn="l">
              <a:lnSpc>
                <a:spcPct val="100000"/>
              </a:lnSpc>
              <a:spcBef>
                <a:spcPts val="1200"/>
              </a:spcBef>
              <a:spcAft>
                <a:spcPts val="0"/>
              </a:spcAft>
              <a:buClr>
                <a:srgbClr val="232F3E"/>
              </a:buClr>
              <a:buSzPts val="2200"/>
              <a:buChar char="•"/>
            </a:pPr>
            <a:r>
              <a:rPr lang="en-US" sz="2200"/>
              <a:t>10-question knowledge check</a:t>
            </a:r>
            <a:endParaRPr/>
          </a:p>
          <a:p>
            <a:pPr indent="-228600" lvl="0" marL="228600" rtl="0" algn="l">
              <a:lnSpc>
                <a:spcPct val="100000"/>
              </a:lnSpc>
              <a:spcBef>
                <a:spcPts val="1200"/>
              </a:spcBef>
              <a:spcAft>
                <a:spcPts val="0"/>
              </a:spcAft>
              <a:buClr>
                <a:srgbClr val="232F3E"/>
              </a:buClr>
              <a:buSzPts val="2200"/>
              <a:buChar char="•"/>
            </a:pPr>
            <a:r>
              <a:rPr lang="en-US" sz="22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86" name="Google Shape;1286;p10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Q Developer</a:t>
            </a:r>
            <a:endParaRPr/>
          </a:p>
        </p:txBody>
      </p:sp>
      <p:pic>
        <p:nvPicPr>
          <p:cNvPr id="1287" name="Google Shape;1287;p105"/>
          <p:cNvPicPr preferRelativeResize="0"/>
          <p:nvPr/>
        </p:nvPicPr>
        <p:blipFill rotWithShape="1">
          <a:blip r:embed="rId3">
            <a:alphaModFix/>
          </a:blip>
          <a:srcRect b="0" l="0" r="0" t="0"/>
          <a:stretch/>
        </p:blipFill>
        <p:spPr>
          <a:xfrm>
            <a:off x="552685" y="2349739"/>
            <a:ext cx="1912735" cy="1929967"/>
          </a:xfrm>
          <a:prstGeom prst="rect">
            <a:avLst/>
          </a:prstGeom>
          <a:noFill/>
          <a:ln>
            <a:noFill/>
          </a:ln>
        </p:spPr>
      </p:pic>
      <p:sp>
        <p:nvSpPr>
          <p:cNvPr id="1288" name="Google Shape;1288;p105"/>
          <p:cNvSpPr txBox="1"/>
          <p:nvPr>
            <p:ph idx="1" type="body"/>
          </p:nvPr>
        </p:nvSpPr>
        <p:spPr>
          <a:xfrm>
            <a:off x="-94751" y="4343916"/>
            <a:ext cx="3207608"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Amazon Q Developer</a:t>
            </a:r>
            <a:endParaRPr/>
          </a:p>
        </p:txBody>
      </p:sp>
      <p:sp>
        <p:nvSpPr>
          <p:cNvPr id="1289" name="Google Shape;1289;p105"/>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sz="3200"/>
              <a:t>Generative AI-powered coding assistant</a:t>
            </a:r>
            <a:endParaRPr/>
          </a:p>
          <a:p>
            <a:pPr indent="-228600" lvl="0" marL="228600" rtl="0" algn="l">
              <a:lnSpc>
                <a:spcPct val="100000"/>
              </a:lnSpc>
              <a:spcBef>
                <a:spcPts val="1200"/>
              </a:spcBef>
              <a:spcAft>
                <a:spcPts val="0"/>
              </a:spcAft>
              <a:buClr>
                <a:srgbClr val="232F3E"/>
              </a:buClr>
              <a:buSzPts val="3200"/>
              <a:buChar char="•"/>
            </a:pPr>
            <a:r>
              <a:rPr lang="en-US" sz="3200"/>
              <a:t>Designed for developers and IT professionals</a:t>
            </a:r>
            <a:endParaRPr/>
          </a:p>
          <a:p>
            <a:pPr indent="-228600" lvl="0" marL="228600" rtl="0" algn="l">
              <a:lnSpc>
                <a:spcPct val="100000"/>
              </a:lnSpc>
              <a:spcBef>
                <a:spcPts val="1200"/>
              </a:spcBef>
              <a:spcAft>
                <a:spcPts val="0"/>
              </a:spcAft>
              <a:buClr>
                <a:srgbClr val="232F3E"/>
              </a:buClr>
              <a:buSzPts val="3200"/>
              <a:buChar char="•"/>
            </a:pPr>
            <a:r>
              <a:rPr lang="en-US" sz="3200"/>
              <a:t>Generates code and helps you understand, build, extend, and operate AWS applications</a:t>
            </a:r>
            <a:endParaRPr/>
          </a:p>
          <a:p>
            <a:pPr indent="-228600" lvl="0" marL="228600" rtl="0" algn="l">
              <a:lnSpc>
                <a:spcPct val="100000"/>
              </a:lnSpc>
              <a:spcBef>
                <a:spcPts val="1200"/>
              </a:spcBef>
              <a:spcAft>
                <a:spcPts val="0"/>
              </a:spcAft>
              <a:buClr>
                <a:srgbClr val="232F3E"/>
              </a:buClr>
              <a:buSzPts val="3200"/>
              <a:buChar char="•"/>
            </a:pPr>
            <a:r>
              <a:rPr lang="en-US"/>
              <a:t>Scan code for security vulnerabilities</a:t>
            </a:r>
            <a:endParaRPr sz="3200"/>
          </a:p>
          <a:p>
            <a:pPr indent="-228600" lvl="0" marL="228600" rtl="0" algn="l">
              <a:lnSpc>
                <a:spcPct val="100000"/>
              </a:lnSpc>
              <a:spcBef>
                <a:spcPts val="1200"/>
              </a:spcBef>
              <a:spcAft>
                <a:spcPts val="0"/>
              </a:spcAft>
              <a:buClr>
                <a:schemeClr val="dk2"/>
              </a:buClr>
              <a:buSzPts val="3200"/>
              <a:buChar char="•"/>
            </a:pPr>
            <a:r>
              <a:rPr lang="en-US" sz="3200">
                <a:solidFill>
                  <a:schemeClr val="dk2"/>
                </a:solidFill>
                <a:latin typeface="Play"/>
                <a:ea typeface="Play"/>
                <a:cs typeface="Play"/>
                <a:sym typeface="Play"/>
              </a:rPr>
              <a:t>Secure and private by design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06"/>
          <p:cNvSpPr txBox="1"/>
          <p:nvPr>
            <p:ph type="title"/>
          </p:nvPr>
        </p:nvSpPr>
        <p:spPr>
          <a:xfrm>
            <a:off x="365760" y="226802"/>
            <a:ext cx="11466576" cy="73152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Amazon Q Developer supports you across the software development lifecycle (SDLC)</a:t>
            </a:r>
            <a:endParaRPr/>
          </a:p>
        </p:txBody>
      </p:sp>
      <p:sp>
        <p:nvSpPr>
          <p:cNvPr id="1295" name="Google Shape;1295;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296" name="Google Shape;1296;p106"/>
          <p:cNvPicPr preferRelativeResize="0"/>
          <p:nvPr/>
        </p:nvPicPr>
        <p:blipFill rotWithShape="1">
          <a:blip r:embed="rId3">
            <a:alphaModFix/>
          </a:blip>
          <a:srcRect b="0" l="0" r="0" t="0"/>
          <a:stretch/>
        </p:blipFill>
        <p:spPr>
          <a:xfrm>
            <a:off x="992937" y="1492779"/>
            <a:ext cx="941901" cy="712464"/>
          </a:xfrm>
          <a:prstGeom prst="rect">
            <a:avLst/>
          </a:prstGeom>
          <a:noFill/>
          <a:ln>
            <a:noFill/>
          </a:ln>
        </p:spPr>
      </p:pic>
      <p:sp>
        <p:nvSpPr>
          <p:cNvPr id="1297" name="Google Shape;1297;p106"/>
          <p:cNvSpPr txBox="1"/>
          <p:nvPr/>
        </p:nvSpPr>
        <p:spPr>
          <a:xfrm>
            <a:off x="304271" y="2751600"/>
            <a:ext cx="2172235" cy="604248"/>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rmAutofit/>
          </a:bodyPr>
          <a:lstStyle/>
          <a:p>
            <a:pPr indent="-342900" lvl="0" marL="403225" marR="0" rtl="0" algn="ctr">
              <a:lnSpc>
                <a:spcPct val="90000"/>
              </a:lnSpc>
              <a:spcBef>
                <a:spcPts val="0"/>
              </a:spcBef>
              <a:spcAft>
                <a:spcPts val="0"/>
              </a:spcAft>
              <a:buClr>
                <a:schemeClr val="lt1"/>
              </a:buClr>
              <a:buSzPts val="1600"/>
              <a:buFont typeface="Arial"/>
              <a:buNone/>
            </a:pPr>
            <a:r>
              <a:rPr b="0" lang="en-US" sz="1600">
                <a:solidFill>
                  <a:schemeClr val="lt1"/>
                </a:solidFill>
                <a:latin typeface="Play"/>
                <a:ea typeface="Play"/>
                <a:cs typeface="Play"/>
                <a:sym typeface="Play"/>
              </a:rPr>
              <a:t>Plan</a:t>
            </a:r>
            <a:endParaRPr/>
          </a:p>
        </p:txBody>
      </p:sp>
      <p:sp>
        <p:nvSpPr>
          <p:cNvPr id="1298" name="Google Shape;1298;p106"/>
          <p:cNvSpPr txBox="1"/>
          <p:nvPr/>
        </p:nvSpPr>
        <p:spPr>
          <a:xfrm>
            <a:off x="304271" y="3433572"/>
            <a:ext cx="2164609" cy="1969770"/>
          </a:xfrm>
          <a:prstGeom prst="rect">
            <a:avLst/>
          </a:prstGeom>
          <a:noFill/>
          <a:ln>
            <a:noFill/>
          </a:ln>
        </p:spPr>
        <p:txBody>
          <a:bodyPr anchorCtr="0" anchor="t" bIns="45700" lIns="91425" spcFirstLastPara="1" rIns="91425" wrap="square" tIns="45700">
            <a:spAutoFit/>
          </a:bodyPr>
          <a:lstStyle/>
          <a:p>
            <a:pPr indent="-112713" lvl="0" marL="112713"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Ask questions and get referenceable and contextual guidance.</a:t>
            </a:r>
            <a:endParaRPr/>
          </a:p>
          <a:p>
            <a:pPr indent="-112713" lvl="0" marL="112713" marR="0" rtl="0" algn="l">
              <a:spcBef>
                <a:spcPts val="1200"/>
              </a:spcBef>
              <a:spcAft>
                <a:spcPts val="0"/>
              </a:spcAft>
              <a:buClr>
                <a:schemeClr val="dk1"/>
              </a:buClr>
              <a:buSzPts val="1600"/>
              <a:buFont typeface="Arial"/>
              <a:buChar char="•"/>
            </a:pPr>
            <a:r>
              <a:rPr lang="en-US" sz="1600">
                <a:solidFill>
                  <a:schemeClr val="dk1"/>
                </a:solidFill>
                <a:latin typeface="Play"/>
                <a:ea typeface="Play"/>
                <a:cs typeface="Play"/>
                <a:sym typeface="Play"/>
              </a:rPr>
              <a:t>Explain code with conversational coding.</a:t>
            </a:r>
            <a:endParaRPr/>
          </a:p>
        </p:txBody>
      </p:sp>
      <p:pic>
        <p:nvPicPr>
          <p:cNvPr id="1299" name="Google Shape;1299;p106"/>
          <p:cNvPicPr preferRelativeResize="0"/>
          <p:nvPr/>
        </p:nvPicPr>
        <p:blipFill rotWithShape="1">
          <a:blip r:embed="rId5">
            <a:alphaModFix/>
          </a:blip>
          <a:srcRect b="0" l="0" r="0" t="0"/>
          <a:stretch/>
        </p:blipFill>
        <p:spPr>
          <a:xfrm>
            <a:off x="3375691" y="1456188"/>
            <a:ext cx="761641" cy="767685"/>
          </a:xfrm>
          <a:prstGeom prst="rect">
            <a:avLst/>
          </a:prstGeom>
          <a:noFill/>
          <a:ln>
            <a:noFill/>
          </a:ln>
        </p:spPr>
      </p:pic>
      <p:sp>
        <p:nvSpPr>
          <p:cNvPr id="1300" name="Google Shape;1300;p106"/>
          <p:cNvSpPr txBox="1"/>
          <p:nvPr/>
        </p:nvSpPr>
        <p:spPr>
          <a:xfrm>
            <a:off x="2680694" y="2751600"/>
            <a:ext cx="2172235" cy="604248"/>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rmAutofit/>
          </a:bodyPr>
          <a:lstStyle/>
          <a:p>
            <a:pPr indent="-342900" lvl="0" marL="403225" marR="0" rtl="0" algn="ctr">
              <a:lnSpc>
                <a:spcPct val="90000"/>
              </a:lnSpc>
              <a:spcBef>
                <a:spcPts val="0"/>
              </a:spcBef>
              <a:spcAft>
                <a:spcPts val="0"/>
              </a:spcAft>
              <a:buClr>
                <a:schemeClr val="lt1"/>
              </a:buClr>
              <a:buSzPts val="1600"/>
              <a:buFont typeface="Arial"/>
              <a:buNone/>
            </a:pPr>
            <a:r>
              <a:rPr b="0" lang="en-US" sz="1600">
                <a:solidFill>
                  <a:schemeClr val="lt1"/>
                </a:solidFill>
                <a:latin typeface="Play"/>
                <a:ea typeface="Play"/>
                <a:cs typeface="Play"/>
                <a:sym typeface="Play"/>
              </a:rPr>
              <a:t>Create</a:t>
            </a:r>
            <a:endParaRPr/>
          </a:p>
        </p:txBody>
      </p:sp>
      <p:sp>
        <p:nvSpPr>
          <p:cNvPr id="1301" name="Google Shape;1301;p106"/>
          <p:cNvSpPr txBox="1"/>
          <p:nvPr/>
        </p:nvSpPr>
        <p:spPr>
          <a:xfrm>
            <a:off x="2588134" y="3433572"/>
            <a:ext cx="2468984" cy="2616101"/>
          </a:xfrm>
          <a:prstGeom prst="rect">
            <a:avLst/>
          </a:prstGeom>
          <a:noFill/>
          <a:ln>
            <a:noFill/>
          </a:ln>
        </p:spPr>
        <p:txBody>
          <a:bodyPr anchorCtr="0" anchor="t" bIns="45700" lIns="91425" spcFirstLastPara="1" rIns="91425" wrap="square" tIns="45700">
            <a:spAutoFit/>
          </a:bodyPr>
          <a:lstStyle/>
          <a:p>
            <a:pPr indent="-112713" lvl="0" marL="112713"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Receive in-line code recommendations for multiple languages.</a:t>
            </a:r>
            <a:endParaRPr/>
          </a:p>
          <a:p>
            <a:pPr indent="-112713" lvl="0" marL="112713" marR="0" rtl="0" algn="l">
              <a:spcBef>
                <a:spcPts val="1200"/>
              </a:spcBef>
              <a:spcAft>
                <a:spcPts val="0"/>
              </a:spcAft>
              <a:buClr>
                <a:schemeClr val="dk1"/>
              </a:buClr>
              <a:buSzPts val="1600"/>
              <a:buFont typeface="Arial"/>
              <a:buChar char="•"/>
            </a:pPr>
            <a:r>
              <a:rPr lang="en-US" sz="1600">
                <a:solidFill>
                  <a:schemeClr val="dk1"/>
                </a:solidFill>
                <a:latin typeface="Play"/>
                <a:ea typeface="Play"/>
                <a:cs typeface="Play"/>
                <a:sym typeface="Play"/>
              </a:rPr>
              <a:t>Implement features through comments or code prompts.</a:t>
            </a:r>
            <a:endParaRPr/>
          </a:p>
          <a:p>
            <a:pPr indent="-112713" lvl="0" marL="112713" marR="0" rtl="0" algn="l">
              <a:spcBef>
                <a:spcPts val="1200"/>
              </a:spcBef>
              <a:spcAft>
                <a:spcPts val="0"/>
              </a:spcAft>
              <a:buClr>
                <a:schemeClr val="dk1"/>
              </a:buClr>
              <a:buSzPts val="1600"/>
              <a:buFont typeface="Arial"/>
              <a:buChar char="•"/>
            </a:pPr>
            <a:r>
              <a:rPr lang="en-US" sz="1600">
                <a:solidFill>
                  <a:schemeClr val="dk1"/>
                </a:solidFill>
                <a:latin typeface="Play"/>
                <a:ea typeface="Play"/>
                <a:cs typeface="Play"/>
                <a:sym typeface="Play"/>
              </a:rPr>
              <a:t>Chat in your integrated development environment (IDE).</a:t>
            </a:r>
            <a:endParaRPr/>
          </a:p>
        </p:txBody>
      </p:sp>
      <p:pic>
        <p:nvPicPr>
          <p:cNvPr id="1302" name="Google Shape;1302;p106"/>
          <p:cNvPicPr preferRelativeResize="0"/>
          <p:nvPr/>
        </p:nvPicPr>
        <p:blipFill rotWithShape="1">
          <a:blip r:embed="rId6">
            <a:alphaModFix/>
          </a:blip>
          <a:srcRect b="0" l="0" r="0" t="0"/>
          <a:stretch/>
        </p:blipFill>
        <p:spPr>
          <a:xfrm>
            <a:off x="5611145" y="1509090"/>
            <a:ext cx="1020185" cy="607253"/>
          </a:xfrm>
          <a:prstGeom prst="rect">
            <a:avLst/>
          </a:prstGeom>
          <a:noFill/>
          <a:ln>
            <a:noFill/>
          </a:ln>
        </p:spPr>
      </p:pic>
      <p:sp>
        <p:nvSpPr>
          <p:cNvPr id="1303" name="Google Shape;1303;p106"/>
          <p:cNvSpPr txBox="1"/>
          <p:nvPr/>
        </p:nvSpPr>
        <p:spPr>
          <a:xfrm>
            <a:off x="5057117" y="2751600"/>
            <a:ext cx="2172235" cy="604248"/>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rmAutofit/>
          </a:bodyPr>
          <a:lstStyle/>
          <a:p>
            <a:pPr indent="-342900" lvl="0" marL="403225" marR="0" rtl="0" algn="ctr">
              <a:lnSpc>
                <a:spcPct val="90000"/>
              </a:lnSpc>
              <a:spcBef>
                <a:spcPts val="0"/>
              </a:spcBef>
              <a:spcAft>
                <a:spcPts val="0"/>
              </a:spcAft>
              <a:buClr>
                <a:schemeClr val="lt1"/>
              </a:buClr>
              <a:buSzPts val="1600"/>
              <a:buFont typeface="Arial"/>
              <a:buNone/>
            </a:pPr>
            <a:r>
              <a:rPr b="0" lang="en-US" sz="1600">
                <a:solidFill>
                  <a:schemeClr val="lt1"/>
                </a:solidFill>
                <a:latin typeface="Play"/>
                <a:ea typeface="Play"/>
                <a:cs typeface="Play"/>
                <a:sym typeface="Play"/>
              </a:rPr>
              <a:t>Test and secure</a:t>
            </a:r>
            <a:endParaRPr/>
          </a:p>
        </p:txBody>
      </p:sp>
      <p:sp>
        <p:nvSpPr>
          <p:cNvPr id="1304" name="Google Shape;1304;p106"/>
          <p:cNvSpPr txBox="1"/>
          <p:nvPr/>
        </p:nvSpPr>
        <p:spPr>
          <a:xfrm>
            <a:off x="5060929" y="3433572"/>
            <a:ext cx="2164609" cy="1723549"/>
          </a:xfrm>
          <a:prstGeom prst="rect">
            <a:avLst/>
          </a:prstGeom>
          <a:noFill/>
          <a:ln>
            <a:noFill/>
          </a:ln>
        </p:spPr>
        <p:txBody>
          <a:bodyPr anchorCtr="0" anchor="t" bIns="45700" lIns="91425" spcFirstLastPara="1" rIns="91425" wrap="square" tIns="45700">
            <a:spAutoFit/>
          </a:bodyPr>
          <a:lstStyle/>
          <a:p>
            <a:pPr indent="-112713" lvl="0" marL="112713"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Generate unit tests.</a:t>
            </a:r>
            <a:endParaRPr/>
          </a:p>
          <a:p>
            <a:pPr indent="-112713" lvl="0" marL="112713" marR="0" rtl="0" algn="l">
              <a:spcBef>
                <a:spcPts val="1200"/>
              </a:spcBef>
              <a:spcAft>
                <a:spcPts val="0"/>
              </a:spcAft>
              <a:buClr>
                <a:schemeClr val="dk1"/>
              </a:buClr>
              <a:buSzPts val="1600"/>
              <a:buFont typeface="Arial"/>
              <a:buChar char="•"/>
            </a:pPr>
            <a:r>
              <a:rPr lang="en-US" sz="1600">
                <a:solidFill>
                  <a:schemeClr val="dk1"/>
                </a:solidFill>
                <a:latin typeface="Play"/>
                <a:ea typeface="Play"/>
                <a:cs typeface="Play"/>
                <a:sym typeface="Play"/>
              </a:rPr>
              <a:t>Scan project code for security vulnerabilities and get remediation suggestions.</a:t>
            </a:r>
            <a:endParaRPr/>
          </a:p>
        </p:txBody>
      </p:sp>
      <p:pic>
        <p:nvPicPr>
          <p:cNvPr id="1305" name="Google Shape;1305;p106"/>
          <p:cNvPicPr preferRelativeResize="0"/>
          <p:nvPr/>
        </p:nvPicPr>
        <p:blipFill rotWithShape="1">
          <a:blip r:embed="rId8">
            <a:alphaModFix/>
          </a:blip>
          <a:srcRect b="0" l="0" r="0" t="0"/>
          <a:stretch/>
        </p:blipFill>
        <p:spPr>
          <a:xfrm>
            <a:off x="8086997" y="1568907"/>
            <a:ext cx="785083" cy="672928"/>
          </a:xfrm>
          <a:prstGeom prst="rect">
            <a:avLst/>
          </a:prstGeom>
          <a:noFill/>
          <a:ln>
            <a:noFill/>
          </a:ln>
        </p:spPr>
      </p:pic>
      <p:sp>
        <p:nvSpPr>
          <p:cNvPr id="1306" name="Google Shape;1306;p106"/>
          <p:cNvSpPr txBox="1"/>
          <p:nvPr/>
        </p:nvSpPr>
        <p:spPr>
          <a:xfrm>
            <a:off x="7433540" y="2751600"/>
            <a:ext cx="2172235" cy="604248"/>
          </a:xfrm>
          <a:prstGeom prst="rect">
            <a:avLst/>
          </a:prstGeom>
          <a:blipFill rotWithShape="1">
            <a:blip r:embed="rId9">
              <a:alphaModFix/>
            </a:blip>
            <a:stretch>
              <a:fillRect b="0" l="0" r="0" t="0"/>
            </a:stretch>
          </a:blip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Play"/>
                <a:ea typeface="Play"/>
                <a:cs typeface="Play"/>
                <a:sym typeface="Play"/>
              </a:rPr>
              <a:t>Operate</a:t>
            </a:r>
            <a:endParaRPr/>
          </a:p>
        </p:txBody>
      </p:sp>
      <p:sp>
        <p:nvSpPr>
          <p:cNvPr id="1307" name="Google Shape;1307;p106"/>
          <p:cNvSpPr txBox="1"/>
          <p:nvPr/>
        </p:nvSpPr>
        <p:spPr>
          <a:xfrm>
            <a:off x="7439258" y="3433572"/>
            <a:ext cx="2228253" cy="1723549"/>
          </a:xfrm>
          <a:prstGeom prst="rect">
            <a:avLst/>
          </a:prstGeom>
          <a:noFill/>
          <a:ln>
            <a:noFill/>
          </a:ln>
        </p:spPr>
        <p:txBody>
          <a:bodyPr anchorCtr="0" anchor="t" bIns="45700" lIns="91425" spcFirstLastPara="1" rIns="91425" wrap="square" tIns="45700">
            <a:spAutoFit/>
          </a:bodyPr>
          <a:lstStyle/>
          <a:p>
            <a:pPr indent="-112713" lvl="0" marL="112713"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Troubleshoot errors.</a:t>
            </a:r>
            <a:endParaRPr/>
          </a:p>
          <a:p>
            <a:pPr indent="-112713" lvl="0" marL="112713" marR="0" rtl="0" algn="l">
              <a:spcBef>
                <a:spcPts val="1200"/>
              </a:spcBef>
              <a:spcAft>
                <a:spcPts val="0"/>
              </a:spcAft>
              <a:buClr>
                <a:schemeClr val="dk1"/>
              </a:buClr>
              <a:buSzPts val="1600"/>
              <a:buFont typeface="Arial"/>
              <a:buChar char="•"/>
            </a:pPr>
            <a:r>
              <a:rPr lang="en-US" sz="1600">
                <a:solidFill>
                  <a:schemeClr val="dk1"/>
                </a:solidFill>
                <a:latin typeface="Play"/>
                <a:ea typeface="Play"/>
                <a:cs typeface="Play"/>
                <a:sym typeface="Play"/>
              </a:rPr>
              <a:t>Troubleshoot network connectivity with VPC Reachability Analyzer.</a:t>
            </a:r>
            <a:endParaRPr/>
          </a:p>
        </p:txBody>
      </p:sp>
      <p:pic>
        <p:nvPicPr>
          <p:cNvPr id="1308" name="Google Shape;1308;p106"/>
          <p:cNvPicPr preferRelativeResize="0"/>
          <p:nvPr/>
        </p:nvPicPr>
        <p:blipFill rotWithShape="1">
          <a:blip r:embed="rId10">
            <a:alphaModFix/>
          </a:blip>
          <a:srcRect b="0" l="0" r="0" t="0"/>
          <a:stretch/>
        </p:blipFill>
        <p:spPr>
          <a:xfrm>
            <a:off x="10346478" y="1483462"/>
            <a:ext cx="970230" cy="672614"/>
          </a:xfrm>
          <a:prstGeom prst="rect">
            <a:avLst/>
          </a:prstGeom>
          <a:noFill/>
          <a:ln>
            <a:noFill/>
          </a:ln>
        </p:spPr>
      </p:pic>
      <p:sp>
        <p:nvSpPr>
          <p:cNvPr id="1309" name="Google Shape;1309;p106"/>
          <p:cNvSpPr txBox="1"/>
          <p:nvPr/>
        </p:nvSpPr>
        <p:spPr>
          <a:xfrm>
            <a:off x="9809962" y="2751600"/>
            <a:ext cx="2172235" cy="604248"/>
          </a:xfrm>
          <a:prstGeom prst="rect">
            <a:avLst/>
          </a:prstGeom>
          <a:blipFill rotWithShape="1">
            <a:blip r:embed="rId11">
              <a:alphaModFix/>
            </a:blip>
            <a:stretch>
              <a:fillRect b="0" l="0" r="0" t="0"/>
            </a:stretch>
          </a:blip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lt1"/>
              </a:buClr>
              <a:buSzPts val="1600"/>
              <a:buFont typeface="Arial"/>
              <a:buNone/>
            </a:pPr>
            <a:r>
              <a:rPr b="0" i="0" lang="en-US" sz="1600" u="none" cap="none" strike="noStrike">
                <a:solidFill>
                  <a:schemeClr val="lt1"/>
                </a:solidFill>
                <a:latin typeface="Play"/>
                <a:ea typeface="Play"/>
                <a:cs typeface="Play"/>
                <a:sym typeface="Play"/>
              </a:rPr>
              <a:t>Maintain and modernize</a:t>
            </a:r>
            <a:endParaRPr/>
          </a:p>
        </p:txBody>
      </p:sp>
      <p:sp>
        <p:nvSpPr>
          <p:cNvPr id="1310" name="Google Shape;1310;p106"/>
          <p:cNvSpPr txBox="1"/>
          <p:nvPr/>
        </p:nvSpPr>
        <p:spPr>
          <a:xfrm>
            <a:off x="9817588" y="3433572"/>
            <a:ext cx="2172235" cy="1323439"/>
          </a:xfrm>
          <a:prstGeom prst="rect">
            <a:avLst/>
          </a:prstGeom>
          <a:noFill/>
          <a:ln>
            <a:noFill/>
          </a:ln>
        </p:spPr>
        <p:txBody>
          <a:bodyPr anchorCtr="0" anchor="t" bIns="45700" lIns="91425" spcFirstLastPara="1" rIns="91425" wrap="square" tIns="45700">
            <a:spAutoFit/>
          </a:bodyPr>
          <a:lstStyle/>
          <a:p>
            <a:pPr indent="-112713" lvl="0" marL="112713" marR="0" rtl="0" algn="l">
              <a:spcBef>
                <a:spcPts val="0"/>
              </a:spcBef>
              <a:spcAft>
                <a:spcPts val="0"/>
              </a:spcAft>
              <a:buClr>
                <a:schemeClr val="dk1"/>
              </a:buClr>
              <a:buSzPts val="1600"/>
              <a:buFont typeface="Arial"/>
              <a:buChar char="•"/>
            </a:pPr>
            <a:r>
              <a:rPr lang="en-US" sz="1600">
                <a:solidFill>
                  <a:schemeClr val="dk1"/>
                </a:solidFill>
                <a:latin typeface="Play"/>
                <a:ea typeface="Play"/>
                <a:cs typeface="Play"/>
                <a:sym typeface="Play"/>
              </a:rPr>
              <a:t>Modernize code with Amazon Q Developer Agent for  code transformation.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6" name="Google Shape;1316;p10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Example: Using Amazon Q Developer with CloudFormation</a:t>
            </a:r>
            <a:endParaRPr/>
          </a:p>
        </p:txBody>
      </p:sp>
      <p:sp>
        <p:nvSpPr>
          <p:cNvPr id="1317" name="Google Shape;1317;p107"/>
          <p:cNvSpPr/>
          <p:nvPr/>
        </p:nvSpPr>
        <p:spPr>
          <a:xfrm>
            <a:off x="487326" y="4675960"/>
            <a:ext cx="2483763" cy="830997"/>
          </a:xfrm>
          <a:custGeom>
            <a:rect b="b" l="l" r="r" t="t"/>
            <a:pathLst>
              <a:path extrusionOk="0" h="120000" w="120000">
                <a:moveTo>
                  <a:pt x="0" y="0"/>
                </a:moveTo>
                <a:lnTo>
                  <a:pt x="120000" y="0"/>
                </a:lnTo>
                <a:lnTo>
                  <a:pt x="120000" y="120000"/>
                </a:lnTo>
                <a:lnTo>
                  <a:pt x="0" y="120000"/>
                </a:lnTo>
                <a:close/>
              </a:path>
              <a:path extrusionOk="0" fill="none" h="120000" w="120000">
                <a:moveTo>
                  <a:pt x="59654" y="-1938"/>
                </a:moveTo>
                <a:lnTo>
                  <a:pt x="59789" y="-11078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Developer types the start of a  desired resource within a YAML file</a:t>
            </a:r>
            <a:endParaRPr/>
          </a:p>
        </p:txBody>
      </p:sp>
      <p:pic>
        <p:nvPicPr>
          <p:cNvPr id="1318" name="Google Shape;1318;p107"/>
          <p:cNvPicPr preferRelativeResize="0"/>
          <p:nvPr/>
        </p:nvPicPr>
        <p:blipFill rotWithShape="1">
          <a:blip r:embed="rId3">
            <a:alphaModFix/>
          </a:blip>
          <a:srcRect b="0" l="0" r="0" t="0"/>
          <a:stretch/>
        </p:blipFill>
        <p:spPr>
          <a:xfrm>
            <a:off x="195576" y="1855037"/>
            <a:ext cx="3435329" cy="2019914"/>
          </a:xfrm>
          <a:prstGeom prst="rect">
            <a:avLst/>
          </a:prstGeom>
          <a:noFill/>
          <a:ln>
            <a:noFill/>
          </a:ln>
        </p:spPr>
      </p:pic>
      <p:sp>
        <p:nvSpPr>
          <p:cNvPr id="1319" name="Google Shape;1319;p107"/>
          <p:cNvSpPr/>
          <p:nvPr/>
        </p:nvSpPr>
        <p:spPr>
          <a:xfrm>
            <a:off x="4668150" y="1299557"/>
            <a:ext cx="2483763" cy="830997"/>
          </a:xfrm>
          <a:custGeom>
            <a:rect b="b" l="l" r="r" t="t"/>
            <a:pathLst>
              <a:path extrusionOk="0" h="120000" w="120000">
                <a:moveTo>
                  <a:pt x="0" y="0"/>
                </a:moveTo>
                <a:lnTo>
                  <a:pt x="120000" y="0"/>
                </a:lnTo>
                <a:lnTo>
                  <a:pt x="120000" y="120000"/>
                </a:lnTo>
                <a:lnTo>
                  <a:pt x="0" y="120000"/>
                </a:lnTo>
                <a:close/>
              </a:path>
              <a:path extrusionOk="0" fill="none" h="120000" w="120000">
                <a:moveTo>
                  <a:pt x="61232" y="114221"/>
                </a:moveTo>
                <a:lnTo>
                  <a:pt x="61367" y="22876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Amazon Q Developer makes suggestions that the developer can accept</a:t>
            </a:r>
            <a:endParaRPr/>
          </a:p>
        </p:txBody>
      </p:sp>
      <p:pic>
        <p:nvPicPr>
          <p:cNvPr id="1320" name="Google Shape;1320;p107"/>
          <p:cNvPicPr preferRelativeResize="0"/>
          <p:nvPr/>
        </p:nvPicPr>
        <p:blipFill rotWithShape="1">
          <a:blip r:embed="rId4">
            <a:alphaModFix/>
          </a:blip>
          <a:srcRect b="0" l="0" r="0" t="0"/>
          <a:stretch/>
        </p:blipFill>
        <p:spPr>
          <a:xfrm>
            <a:off x="3896873" y="2929935"/>
            <a:ext cx="3990016" cy="3228436"/>
          </a:xfrm>
          <a:prstGeom prst="rect">
            <a:avLst/>
          </a:prstGeom>
          <a:noFill/>
          <a:ln>
            <a:noFill/>
          </a:ln>
        </p:spPr>
      </p:pic>
      <p:sp>
        <p:nvSpPr>
          <p:cNvPr id="1321" name="Google Shape;1321;p107"/>
          <p:cNvSpPr/>
          <p:nvPr/>
        </p:nvSpPr>
        <p:spPr>
          <a:xfrm>
            <a:off x="8933644" y="1266899"/>
            <a:ext cx="2483763" cy="830997"/>
          </a:xfrm>
          <a:custGeom>
            <a:rect b="b" l="l" r="r" t="t"/>
            <a:pathLst>
              <a:path extrusionOk="0" h="120000" w="120000">
                <a:moveTo>
                  <a:pt x="0" y="0"/>
                </a:moveTo>
                <a:lnTo>
                  <a:pt x="120000" y="0"/>
                </a:lnTo>
                <a:lnTo>
                  <a:pt x="120000" y="120000"/>
                </a:lnTo>
                <a:lnTo>
                  <a:pt x="0" y="120000"/>
                </a:lnTo>
                <a:close/>
              </a:path>
              <a:path extrusionOk="0" fill="none" h="120000" w="120000">
                <a:moveTo>
                  <a:pt x="61232" y="114221"/>
                </a:moveTo>
                <a:lnTo>
                  <a:pt x="61367" y="22876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The accepted code snippet  is added into the template</a:t>
            </a:r>
            <a:endParaRPr/>
          </a:p>
        </p:txBody>
      </p:sp>
      <p:pic>
        <p:nvPicPr>
          <p:cNvPr id="1322" name="Google Shape;1322;p107"/>
          <p:cNvPicPr preferRelativeResize="0"/>
          <p:nvPr/>
        </p:nvPicPr>
        <p:blipFill rotWithShape="1">
          <a:blip r:embed="rId5">
            <a:alphaModFix/>
          </a:blip>
          <a:srcRect b="0" l="0" r="0" t="0"/>
          <a:stretch/>
        </p:blipFill>
        <p:spPr>
          <a:xfrm>
            <a:off x="8393179" y="2929935"/>
            <a:ext cx="3439157" cy="268454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8" name="Google Shape;1328;p10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Customizing with Amazon Q Developer</a:t>
            </a:r>
            <a:endParaRPr/>
          </a:p>
        </p:txBody>
      </p:sp>
      <p:sp>
        <p:nvSpPr>
          <p:cNvPr id="1329" name="Google Shape;1329;p10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Amazon Q Developer is a generative AI coding tool that you can use to generate real-time code suggestions. </a:t>
            </a:r>
            <a:endParaRPr/>
          </a:p>
          <a:p>
            <a:pPr indent="-228600" lvl="0" marL="228600" rtl="0" algn="l">
              <a:lnSpc>
                <a:spcPct val="100000"/>
              </a:lnSpc>
              <a:spcBef>
                <a:spcPts val="1200"/>
              </a:spcBef>
              <a:spcAft>
                <a:spcPts val="0"/>
              </a:spcAft>
              <a:buClr>
                <a:srgbClr val="232F3E"/>
              </a:buClr>
              <a:buSzPts val="2800"/>
              <a:buChar char="•"/>
            </a:pPr>
            <a:r>
              <a:rPr lang="en-US"/>
              <a:t>Amazon Q Developer can offer suggestions for writing CloudFormation templates. </a:t>
            </a:r>
            <a:endParaRPr/>
          </a:p>
        </p:txBody>
      </p:sp>
      <p:pic>
        <p:nvPicPr>
          <p:cNvPr id="1330" name="Google Shape;1330;p108"/>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36" name="Google Shape;1336;p10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
              <a:buNone/>
            </a:pPr>
            <a:r>
              <a:rPr lang="en-US"/>
              <a:t>Guided lab: Automating Infrastructure Deployment with AWS CloudFormation</a:t>
            </a:r>
            <a:br>
              <a:rPr lang="en-US"/>
            </a:br>
            <a:r>
              <a:rPr lang="en-US"/>
              <a:t>(CloudFormation lab)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2" name="Google Shape;1342;p11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CloudFormation lab tasks:</a:t>
            </a:r>
            <a:endParaRPr/>
          </a:p>
        </p:txBody>
      </p:sp>
      <p:sp>
        <p:nvSpPr>
          <p:cNvPr id="1343" name="Google Shape;1343;p11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800"/>
              <a:buChar char="•"/>
            </a:pPr>
            <a:r>
              <a:rPr lang="en-US"/>
              <a:t>In this lab, you perform the following main tasks:</a:t>
            </a:r>
            <a:endParaRPr/>
          </a:p>
          <a:p>
            <a:pPr indent="-228600" lvl="1" marL="457200" rtl="0" algn="l">
              <a:lnSpc>
                <a:spcPct val="100000"/>
              </a:lnSpc>
              <a:spcBef>
                <a:spcPts val="1200"/>
              </a:spcBef>
              <a:spcAft>
                <a:spcPts val="0"/>
              </a:spcAft>
              <a:buClr>
                <a:srgbClr val="232F3E"/>
              </a:buClr>
              <a:buSzPts val="2400"/>
              <a:buChar char="•"/>
            </a:pPr>
            <a:r>
              <a:rPr lang="en-US"/>
              <a:t>Use AWS CloudFormation to deploy a virtual private cloud (VPC) networking layer</a:t>
            </a:r>
            <a:endParaRPr/>
          </a:p>
          <a:p>
            <a:pPr indent="-228600" lvl="1" marL="457200" rtl="0" algn="l">
              <a:lnSpc>
                <a:spcPct val="100000"/>
              </a:lnSpc>
              <a:spcBef>
                <a:spcPts val="1200"/>
              </a:spcBef>
              <a:spcAft>
                <a:spcPts val="0"/>
              </a:spcAft>
              <a:buClr>
                <a:srgbClr val="232F3E"/>
              </a:buClr>
              <a:buSzPts val="2400"/>
              <a:buChar char="•"/>
            </a:pPr>
            <a:r>
              <a:rPr lang="en-US"/>
              <a:t>Use AWS CloudFormation to deploy an application layer that references the networking layer</a:t>
            </a:r>
            <a:endParaRPr/>
          </a:p>
          <a:p>
            <a:pPr indent="-228600" lvl="1" marL="457200" rtl="0" algn="l">
              <a:lnSpc>
                <a:spcPct val="100000"/>
              </a:lnSpc>
              <a:spcBef>
                <a:spcPts val="1200"/>
              </a:spcBef>
              <a:spcAft>
                <a:spcPts val="0"/>
              </a:spcAft>
              <a:buClr>
                <a:srgbClr val="232F3E"/>
              </a:buClr>
              <a:buSzPts val="2400"/>
              <a:buChar char="•"/>
            </a:pPr>
            <a:r>
              <a:rPr lang="en-US"/>
              <a:t>Explore templates with AWS CloudFormation Designer</a:t>
            </a:r>
            <a:endParaRPr/>
          </a:p>
          <a:p>
            <a:pPr indent="-228600" lvl="1" marL="457200" rtl="0" algn="l">
              <a:lnSpc>
                <a:spcPct val="100000"/>
              </a:lnSpc>
              <a:spcBef>
                <a:spcPts val="1200"/>
              </a:spcBef>
              <a:spcAft>
                <a:spcPts val="0"/>
              </a:spcAft>
              <a:buClr>
                <a:srgbClr val="232F3E"/>
              </a:buClr>
              <a:buSzPts val="2400"/>
              <a:buChar char="•"/>
            </a:pPr>
            <a:r>
              <a:rPr lang="en-US"/>
              <a:t>Delete a stack that has a deletion policy</a:t>
            </a:r>
            <a:endParaRPr/>
          </a:p>
          <a:p>
            <a:pPr indent="0" lvl="1" marL="228600" rtl="0" algn="l">
              <a:lnSpc>
                <a:spcPct val="100000"/>
              </a:lnSpc>
              <a:spcBef>
                <a:spcPts val="1200"/>
              </a:spcBef>
              <a:spcAft>
                <a:spcPts val="0"/>
              </a:spcAft>
              <a:buClr>
                <a:srgbClr val="232F3E"/>
              </a:buClr>
              <a:buSzPts val="2400"/>
              <a:buNone/>
            </a:pPr>
            <a:r>
              <a:t/>
            </a:r>
            <a:endParaRPr/>
          </a:p>
          <a:p>
            <a:pPr indent="-228600" lvl="0" marL="228600" rtl="0" algn="l">
              <a:lnSpc>
                <a:spcPct val="100000"/>
              </a:lnSpc>
              <a:spcBef>
                <a:spcPts val="1200"/>
              </a:spcBef>
              <a:spcAft>
                <a:spcPts val="0"/>
              </a:spcAft>
              <a:buClr>
                <a:srgbClr val="232F3E"/>
              </a:buClr>
              <a:buSzPts val="2800"/>
              <a:buChar char="•"/>
            </a:pPr>
            <a:r>
              <a:rPr lang="en-US"/>
              <a:t>Open your lab environment to start the lab and find additional details about the tasks that you will perform</a:t>
            </a:r>
            <a:endParaRPr/>
          </a:p>
          <a:p>
            <a:pPr indent="-76200" lvl="1" marL="457200" rtl="0" algn="l">
              <a:lnSpc>
                <a:spcPct val="100000"/>
              </a:lnSpc>
              <a:spcBef>
                <a:spcPts val="1200"/>
              </a:spcBef>
              <a:spcAft>
                <a:spcPts val="0"/>
              </a:spcAft>
              <a:buClr>
                <a:srgbClr val="232F3E"/>
              </a:buClr>
              <a:buSzPts val="24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9" name="Google Shape;1349;p11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CloudFormation deployment lab</a:t>
            </a:r>
            <a:endParaRPr/>
          </a:p>
        </p:txBody>
      </p:sp>
      <p:sp>
        <p:nvSpPr>
          <p:cNvPr id="1350" name="Google Shape;1350;p111"/>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What was a best practice that you learned when using CloudFormation to deploy a layered architecture?</a:t>
            </a:r>
            <a:endParaRPr/>
          </a:p>
          <a:p>
            <a:pPr indent="-228600" lvl="0" marL="228600" rtl="0" algn="l">
              <a:lnSpc>
                <a:spcPct val="100000"/>
              </a:lnSpc>
              <a:spcBef>
                <a:spcPts val="1200"/>
              </a:spcBef>
              <a:spcAft>
                <a:spcPts val="0"/>
              </a:spcAft>
              <a:buClr>
                <a:srgbClr val="232F3E"/>
              </a:buClr>
              <a:buSzPts val="2800"/>
              <a:buFont typeface="Arial"/>
              <a:buChar char="•"/>
            </a:pPr>
            <a:r>
              <a:rPr lang="en-US"/>
              <a:t>When the CloudFormation stack was created for your VPC, which two outputs did the stack create?</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6" name="Google Shape;1356;p11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Applying AWS Well-Architected Framework principles to automation</a:t>
            </a:r>
            <a:endParaRPr/>
          </a:p>
        </p:txBody>
      </p:sp>
      <p:sp>
        <p:nvSpPr>
          <p:cNvPr id="1357" name="Google Shape;1357;p112"/>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Automating Your Architecture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3" name="Google Shape;1363;p1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000"/>
              <a:buFont typeface="Play"/>
              <a:buNone/>
            </a:pPr>
            <a:r>
              <a:rPr lang="en-US" sz="3000"/>
              <a:t>AWS Well-Architected Framework automation best practices</a:t>
            </a:r>
            <a:endParaRPr/>
          </a:p>
        </p:txBody>
      </p:sp>
      <p:grpSp>
        <p:nvGrpSpPr>
          <p:cNvPr descr="Operational excellence, security, reliability, and cost optimization pillars. " id="1364" name="Google Shape;1364;p113"/>
          <p:cNvGrpSpPr/>
          <p:nvPr/>
        </p:nvGrpSpPr>
        <p:grpSpPr>
          <a:xfrm>
            <a:off x="1652042" y="1243733"/>
            <a:ext cx="8881328" cy="5103280"/>
            <a:chOff x="1652042" y="1243733"/>
            <a:chExt cx="8881328" cy="5103280"/>
          </a:xfrm>
        </p:grpSpPr>
        <p:pic>
          <p:nvPicPr>
            <p:cNvPr id="1365" name="Google Shape;1365;p113"/>
            <p:cNvPicPr preferRelativeResize="0"/>
            <p:nvPr/>
          </p:nvPicPr>
          <p:blipFill rotWithShape="1">
            <a:blip r:embed="rId3">
              <a:alphaModFix/>
            </a:blip>
            <a:srcRect b="0" l="0" r="0" t="0"/>
            <a:stretch/>
          </p:blipFill>
          <p:spPr>
            <a:xfrm>
              <a:off x="8561966" y="1243733"/>
              <a:ext cx="1971404" cy="5103280"/>
            </a:xfrm>
            <a:prstGeom prst="rect">
              <a:avLst/>
            </a:prstGeom>
            <a:noFill/>
            <a:ln>
              <a:noFill/>
            </a:ln>
          </p:spPr>
        </p:pic>
        <p:pic>
          <p:nvPicPr>
            <p:cNvPr id="1366" name="Google Shape;1366;p113"/>
            <p:cNvPicPr preferRelativeResize="0"/>
            <p:nvPr/>
          </p:nvPicPr>
          <p:blipFill rotWithShape="1">
            <a:blip r:embed="rId4">
              <a:alphaModFix/>
            </a:blip>
            <a:srcRect b="0" l="14285" r="0" t="0"/>
            <a:stretch/>
          </p:blipFill>
          <p:spPr>
            <a:xfrm>
              <a:off x="1652042" y="1243733"/>
              <a:ext cx="1971405" cy="5103279"/>
            </a:xfrm>
            <a:prstGeom prst="rect">
              <a:avLst/>
            </a:prstGeom>
            <a:noFill/>
            <a:ln>
              <a:noFill/>
            </a:ln>
          </p:spPr>
        </p:pic>
        <p:pic>
          <p:nvPicPr>
            <p:cNvPr id="1367" name="Google Shape;1367;p113"/>
            <p:cNvPicPr preferRelativeResize="0"/>
            <p:nvPr/>
          </p:nvPicPr>
          <p:blipFill rotWithShape="1">
            <a:blip r:embed="rId5">
              <a:alphaModFix/>
            </a:blip>
            <a:srcRect b="0" l="0" r="0" t="0"/>
            <a:stretch/>
          </p:blipFill>
          <p:spPr>
            <a:xfrm>
              <a:off x="6258659" y="1243733"/>
              <a:ext cx="1971404" cy="5103280"/>
            </a:xfrm>
            <a:prstGeom prst="rect">
              <a:avLst/>
            </a:prstGeom>
            <a:noFill/>
            <a:ln>
              <a:noFill/>
            </a:ln>
          </p:spPr>
        </p:pic>
        <p:pic>
          <p:nvPicPr>
            <p:cNvPr id="1368" name="Google Shape;1368;p113"/>
            <p:cNvPicPr preferRelativeResize="0"/>
            <p:nvPr/>
          </p:nvPicPr>
          <p:blipFill rotWithShape="1">
            <a:blip r:embed="rId6">
              <a:alphaModFix/>
            </a:blip>
            <a:srcRect b="0" l="0" r="0" t="0"/>
            <a:stretch/>
          </p:blipFill>
          <p:spPr>
            <a:xfrm>
              <a:off x="3955351" y="1243733"/>
              <a:ext cx="1971404" cy="510328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11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t>Best practice approach: Prepare – design for operations</a:t>
            </a:r>
            <a:endParaRPr/>
          </a:p>
        </p:txBody>
      </p:sp>
      <p:pic>
        <p:nvPicPr>
          <p:cNvPr descr="Operational excellence pillar." id="1375" name="Google Shape;1375;p114"/>
          <p:cNvPicPr preferRelativeResize="0"/>
          <p:nvPr/>
        </p:nvPicPr>
        <p:blipFill rotWithShape="1">
          <a:blip r:embed="rId3">
            <a:alphaModFix/>
          </a:blip>
          <a:srcRect b="0" l="14285" r="0" t="0"/>
          <a:stretch/>
        </p:blipFill>
        <p:spPr>
          <a:xfrm>
            <a:off x="658368" y="1207008"/>
            <a:ext cx="1971405" cy="5103279"/>
          </a:xfrm>
          <a:prstGeom prst="rect">
            <a:avLst/>
          </a:prstGeom>
          <a:noFill/>
          <a:ln>
            <a:noFill/>
          </a:ln>
        </p:spPr>
      </p:pic>
      <p:sp>
        <p:nvSpPr>
          <p:cNvPr id="1376" name="Google Shape;1376;p114"/>
          <p:cNvSpPr txBox="1"/>
          <p:nvPr/>
        </p:nvSpPr>
        <p:spPr>
          <a:xfrm>
            <a:off x="5269019" y="1318308"/>
            <a:ext cx="38147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377" name="Google Shape;1377;p114"/>
          <p:cNvSpPr/>
          <p:nvPr/>
        </p:nvSpPr>
        <p:spPr>
          <a:xfrm>
            <a:off x="4065800" y="1960442"/>
            <a:ext cx="6221200" cy="110441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spcBef>
                <a:spcPts val="0"/>
              </a:spcBef>
              <a:spcAft>
                <a:spcPts val="0"/>
              </a:spcAft>
              <a:buNone/>
            </a:pPr>
            <a:r>
              <a:rPr b="0" i="0" lang="en-US" sz="2800" u="none" cap="none" strike="noStrike">
                <a:solidFill>
                  <a:schemeClr val="dk1"/>
                </a:solidFill>
                <a:latin typeface="Play"/>
                <a:ea typeface="Play"/>
                <a:cs typeface="Play"/>
                <a:sym typeface="Play"/>
              </a:rPr>
              <a:t>Perform operations as code.</a:t>
            </a:r>
            <a:endParaRPr/>
          </a:p>
        </p:txBody>
      </p:sp>
      <p:sp>
        <p:nvSpPr>
          <p:cNvPr id="1378" name="Google Shape;1378;p114"/>
          <p:cNvSpPr/>
          <p:nvPr/>
        </p:nvSpPr>
        <p:spPr>
          <a:xfrm>
            <a:off x="4065800" y="3425789"/>
            <a:ext cx="6221200" cy="110441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spcBef>
                <a:spcPts val="0"/>
              </a:spcBef>
              <a:spcAft>
                <a:spcPts val="0"/>
              </a:spcAft>
              <a:buNone/>
            </a:pPr>
            <a:r>
              <a:rPr b="0" i="0" lang="en-US" sz="2800" u="none" cap="none" strike="noStrike">
                <a:solidFill>
                  <a:schemeClr val="dk1"/>
                </a:solidFill>
                <a:latin typeface="Play"/>
                <a:ea typeface="Play"/>
                <a:cs typeface="Play"/>
                <a:sym typeface="Play"/>
              </a:rPr>
              <a:t>Make frequent, small, </a:t>
            </a:r>
            <a:br>
              <a:rPr b="0" i="0" lang="en-US" sz="2800" u="none" cap="none" strike="noStrike">
                <a:solidFill>
                  <a:schemeClr val="dk1"/>
                </a:solidFill>
                <a:latin typeface="Play"/>
                <a:ea typeface="Play"/>
                <a:cs typeface="Play"/>
                <a:sym typeface="Play"/>
              </a:rPr>
            </a:br>
            <a:r>
              <a:rPr b="0" i="0" lang="en-US" sz="2800" u="none" cap="none" strike="noStrike">
                <a:solidFill>
                  <a:schemeClr val="dk1"/>
                </a:solidFill>
                <a:latin typeface="Play"/>
                <a:ea typeface="Play"/>
                <a:cs typeface="Play"/>
                <a:sym typeface="Play"/>
              </a:rPr>
              <a:t>reversible changes.</a:t>
            </a:r>
            <a:endParaRPr/>
          </a:p>
        </p:txBody>
      </p:sp>
      <p:sp>
        <p:nvSpPr>
          <p:cNvPr id="1379" name="Google Shape;1379;p114"/>
          <p:cNvSpPr/>
          <p:nvPr/>
        </p:nvSpPr>
        <p:spPr>
          <a:xfrm>
            <a:off x="4065800" y="4891136"/>
            <a:ext cx="6221200" cy="110441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spcBef>
                <a:spcPts val="0"/>
              </a:spcBef>
              <a:spcAft>
                <a:spcPts val="0"/>
              </a:spcAft>
              <a:buNone/>
            </a:pPr>
            <a:r>
              <a:rPr b="0" i="0" lang="en-US" sz="2800" u="none" cap="none" strike="noStrike">
                <a:solidFill>
                  <a:schemeClr val="dk1"/>
                </a:solidFill>
                <a:latin typeface="Play"/>
                <a:ea typeface="Play"/>
                <a:cs typeface="Play"/>
                <a:sym typeface="Play"/>
              </a:rPr>
              <a:t>Fully automate integration </a:t>
            </a:r>
            <a:br>
              <a:rPr b="0" i="0" lang="en-US" sz="2800" u="none" cap="none" strike="noStrike">
                <a:solidFill>
                  <a:schemeClr val="dk1"/>
                </a:solidFill>
                <a:latin typeface="Play"/>
                <a:ea typeface="Play"/>
                <a:cs typeface="Play"/>
                <a:sym typeface="Play"/>
              </a:rPr>
            </a:br>
            <a:r>
              <a:rPr b="0" i="0" lang="en-US" sz="2800" u="none" cap="none" strike="noStrike">
                <a:solidFill>
                  <a:schemeClr val="dk1"/>
                </a:solidFill>
                <a:latin typeface="Play"/>
                <a:ea typeface="Play"/>
                <a:cs typeface="Play"/>
                <a:sym typeface="Play"/>
              </a:rPr>
              <a:t>and deployment.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27" name="Google Shape;627;p7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labs in this module</a:t>
            </a:r>
            <a:endParaRPr/>
          </a:p>
        </p:txBody>
      </p:sp>
      <p:sp>
        <p:nvSpPr>
          <p:cNvPr id="628" name="Google Shape;628;p70"/>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a:t>
            </a:r>
            <a:endParaRPr/>
          </a:p>
        </p:txBody>
      </p:sp>
      <p:sp>
        <p:nvSpPr>
          <p:cNvPr id="629" name="Google Shape;629;p70"/>
          <p:cNvSpPr txBox="1"/>
          <p:nvPr>
            <p:ph idx="2" type="body"/>
          </p:nvPr>
        </p:nvSpPr>
        <p:spPr>
          <a:xfrm>
            <a:off x="365760" y="1563624"/>
            <a:ext cx="5669280" cy="4873752"/>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Automating Infrastructure Deployment with AWS CloudFormation </a:t>
            </a:r>
            <a:endParaRPr/>
          </a:p>
        </p:txBody>
      </p:sp>
      <p:sp>
        <p:nvSpPr>
          <p:cNvPr id="630" name="Google Shape;630;p70"/>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Challenge (Café) lab</a:t>
            </a:r>
            <a:endParaRPr/>
          </a:p>
        </p:txBody>
      </p:sp>
      <p:sp>
        <p:nvSpPr>
          <p:cNvPr id="631" name="Google Shape;631;p70"/>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Automating Infrastructure Deployment </a:t>
            </a:r>
            <a:endParaRPr/>
          </a:p>
        </p:txBody>
      </p:sp>
      <p:pic>
        <p:nvPicPr>
          <p:cNvPr id="632" name="Google Shape;632;p70"/>
          <p:cNvPicPr preferRelativeResize="0"/>
          <p:nvPr/>
        </p:nvPicPr>
        <p:blipFill rotWithShape="1">
          <a:blip r:embed="rId3">
            <a:alphaModFix/>
          </a:blip>
          <a:srcRect b="0" l="0" r="0" t="0"/>
          <a:stretch/>
        </p:blipFill>
        <p:spPr>
          <a:xfrm>
            <a:off x="10166333" y="301752"/>
            <a:ext cx="1942137" cy="131913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5" name="Google Shape;1385;p11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t>Best practice approach: Security</a:t>
            </a:r>
            <a:endParaRPr/>
          </a:p>
        </p:txBody>
      </p:sp>
      <p:pic>
        <p:nvPicPr>
          <p:cNvPr descr="Security pillar. " id="1386" name="Google Shape;1386;p115"/>
          <p:cNvPicPr preferRelativeResize="0"/>
          <p:nvPr/>
        </p:nvPicPr>
        <p:blipFill rotWithShape="1">
          <a:blip r:embed="rId3">
            <a:alphaModFix/>
          </a:blip>
          <a:srcRect b="0" l="0" r="0" t="0"/>
          <a:stretch/>
        </p:blipFill>
        <p:spPr>
          <a:xfrm>
            <a:off x="658368" y="1207008"/>
            <a:ext cx="1971404" cy="5103280"/>
          </a:xfrm>
          <a:prstGeom prst="rect">
            <a:avLst/>
          </a:prstGeom>
          <a:noFill/>
          <a:ln>
            <a:noFill/>
          </a:ln>
        </p:spPr>
      </p:pic>
      <p:sp>
        <p:nvSpPr>
          <p:cNvPr id="1387" name="Google Shape;1387;p115"/>
          <p:cNvSpPr txBox="1"/>
          <p:nvPr/>
        </p:nvSpPr>
        <p:spPr>
          <a:xfrm>
            <a:off x="5269019" y="1318308"/>
            <a:ext cx="38147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388" name="Google Shape;1388;p115"/>
          <p:cNvSpPr/>
          <p:nvPr/>
        </p:nvSpPr>
        <p:spPr>
          <a:xfrm>
            <a:off x="4065800" y="2790120"/>
            <a:ext cx="6221200" cy="1277759"/>
          </a:xfrm>
          <a:prstGeom prst="roundRect">
            <a:avLst>
              <a:gd fmla="val 16667" name="adj"/>
            </a:avLst>
          </a:prstGeom>
          <a:solidFill>
            <a:schemeClr val="lt1"/>
          </a:solidFill>
          <a:ln cap="flat" cmpd="sng" w="28575">
            <a:solidFill>
              <a:srgbClr val="0A883A"/>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spcBef>
                <a:spcPts val="0"/>
              </a:spcBef>
              <a:spcAft>
                <a:spcPts val="0"/>
              </a:spcAft>
              <a:buNone/>
            </a:pPr>
            <a:r>
              <a:rPr b="0" i="0" lang="en-US" sz="3200" u="none" cap="none" strike="noStrike">
                <a:solidFill>
                  <a:schemeClr val="dk1"/>
                </a:solidFill>
                <a:latin typeface="Play"/>
                <a:ea typeface="Play"/>
                <a:cs typeface="Play"/>
                <a:sym typeface="Play"/>
              </a:rPr>
              <a:t>Automate security best practices.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4" name="Google Shape;1394;p116"/>
          <p:cNvSpPr txBox="1"/>
          <p:nvPr>
            <p:ph type="title"/>
          </p:nvPr>
        </p:nvSpPr>
        <p:spPr>
          <a:xfrm>
            <a:off x="365759" y="301752"/>
            <a:ext cx="11616033"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sz="3000"/>
              <a:t>Best practices approach: Change management – implement change</a:t>
            </a:r>
            <a:endParaRPr/>
          </a:p>
        </p:txBody>
      </p:sp>
      <p:pic>
        <p:nvPicPr>
          <p:cNvPr descr="Reliability pillar." id="1395" name="Google Shape;1395;p116"/>
          <p:cNvPicPr preferRelativeResize="0"/>
          <p:nvPr/>
        </p:nvPicPr>
        <p:blipFill rotWithShape="1">
          <a:blip r:embed="rId3">
            <a:alphaModFix/>
          </a:blip>
          <a:srcRect b="0" l="0" r="0" t="0"/>
          <a:stretch/>
        </p:blipFill>
        <p:spPr>
          <a:xfrm>
            <a:off x="658368" y="1207008"/>
            <a:ext cx="1971404" cy="5103280"/>
          </a:xfrm>
          <a:prstGeom prst="rect">
            <a:avLst/>
          </a:prstGeom>
          <a:noFill/>
          <a:ln>
            <a:noFill/>
          </a:ln>
        </p:spPr>
      </p:pic>
      <p:sp>
        <p:nvSpPr>
          <p:cNvPr id="1396" name="Google Shape;1396;p116"/>
          <p:cNvSpPr txBox="1"/>
          <p:nvPr/>
        </p:nvSpPr>
        <p:spPr>
          <a:xfrm>
            <a:off x="5269019" y="1318308"/>
            <a:ext cx="38147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397" name="Google Shape;1397;p116"/>
          <p:cNvSpPr/>
          <p:nvPr/>
        </p:nvSpPr>
        <p:spPr>
          <a:xfrm>
            <a:off x="4053314" y="1952393"/>
            <a:ext cx="6221200" cy="1277759"/>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spcBef>
                <a:spcPts val="0"/>
              </a:spcBef>
              <a:spcAft>
                <a:spcPts val="0"/>
              </a:spcAft>
              <a:buNone/>
            </a:pPr>
            <a:r>
              <a:rPr b="0" i="0" lang="en-US" sz="3200" u="none" cap="none" strike="noStrike">
                <a:solidFill>
                  <a:schemeClr val="dk1"/>
                </a:solidFill>
                <a:latin typeface="Play"/>
                <a:ea typeface="Play"/>
                <a:cs typeface="Play"/>
                <a:sym typeface="Play"/>
              </a:rPr>
              <a:t>Deploy changes </a:t>
            </a:r>
            <a:br>
              <a:rPr b="0" i="0" lang="en-US" sz="3200" u="none" cap="none" strike="noStrike">
                <a:solidFill>
                  <a:schemeClr val="dk1"/>
                </a:solidFill>
                <a:latin typeface="Play"/>
                <a:ea typeface="Play"/>
                <a:cs typeface="Play"/>
                <a:sym typeface="Play"/>
              </a:rPr>
            </a:br>
            <a:r>
              <a:rPr b="0" i="0" lang="en-US" sz="3200" u="none" cap="none" strike="noStrike">
                <a:solidFill>
                  <a:schemeClr val="dk1"/>
                </a:solidFill>
                <a:latin typeface="Play"/>
                <a:ea typeface="Play"/>
                <a:cs typeface="Play"/>
                <a:sym typeface="Play"/>
              </a:rPr>
              <a:t>with automation.</a:t>
            </a:r>
            <a:endParaRPr/>
          </a:p>
        </p:txBody>
      </p:sp>
      <p:sp>
        <p:nvSpPr>
          <p:cNvPr id="1398" name="Google Shape;1398;p116"/>
          <p:cNvSpPr/>
          <p:nvPr/>
        </p:nvSpPr>
        <p:spPr>
          <a:xfrm>
            <a:off x="4053314" y="3681345"/>
            <a:ext cx="6221200" cy="1277759"/>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spcBef>
                <a:spcPts val="0"/>
              </a:spcBef>
              <a:spcAft>
                <a:spcPts val="0"/>
              </a:spcAft>
              <a:buNone/>
            </a:pPr>
            <a:r>
              <a:rPr b="0" i="0" lang="en-US" sz="3200" u="none" cap="none" strike="noStrike">
                <a:solidFill>
                  <a:schemeClr val="dk1"/>
                </a:solidFill>
                <a:latin typeface="Play"/>
                <a:ea typeface="Play"/>
                <a:cs typeface="Play"/>
                <a:sym typeface="Play"/>
              </a:rPr>
              <a:t>Use automation when obtaining or scaling resources.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4" name="Google Shape;1404;p117"/>
          <p:cNvSpPr txBox="1"/>
          <p:nvPr>
            <p:ph type="title"/>
          </p:nvPr>
        </p:nvSpPr>
        <p:spPr>
          <a:xfrm>
            <a:off x="365760" y="301752"/>
            <a:ext cx="11826240"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sz="3000"/>
              <a:t>Best practices approach: Optimize over time – automating operations</a:t>
            </a:r>
            <a:endParaRPr/>
          </a:p>
        </p:txBody>
      </p:sp>
      <p:pic>
        <p:nvPicPr>
          <p:cNvPr descr="Cost optimization pillar." id="1405" name="Google Shape;1405;p117"/>
          <p:cNvPicPr preferRelativeResize="0"/>
          <p:nvPr/>
        </p:nvPicPr>
        <p:blipFill rotWithShape="1">
          <a:blip r:embed="rId3">
            <a:alphaModFix/>
          </a:blip>
          <a:srcRect b="0" l="0" r="0" t="0"/>
          <a:stretch/>
        </p:blipFill>
        <p:spPr>
          <a:xfrm>
            <a:off x="654924" y="1211116"/>
            <a:ext cx="1971404" cy="5103280"/>
          </a:xfrm>
          <a:prstGeom prst="rect">
            <a:avLst/>
          </a:prstGeom>
          <a:noFill/>
          <a:ln>
            <a:noFill/>
          </a:ln>
        </p:spPr>
      </p:pic>
      <p:sp>
        <p:nvSpPr>
          <p:cNvPr id="1406" name="Google Shape;1406;p117"/>
          <p:cNvSpPr txBox="1"/>
          <p:nvPr/>
        </p:nvSpPr>
        <p:spPr>
          <a:xfrm>
            <a:off x="5269019" y="1318308"/>
            <a:ext cx="38147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407" name="Google Shape;1407;p117"/>
          <p:cNvSpPr/>
          <p:nvPr/>
        </p:nvSpPr>
        <p:spPr>
          <a:xfrm>
            <a:off x="4223455" y="2790120"/>
            <a:ext cx="6221200" cy="1277759"/>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spcBef>
                <a:spcPts val="0"/>
              </a:spcBef>
              <a:spcAft>
                <a:spcPts val="0"/>
              </a:spcAft>
              <a:buNone/>
            </a:pPr>
            <a:r>
              <a:rPr b="0" i="0" lang="en-US" sz="3200" u="none" cap="none" strike="noStrike">
                <a:solidFill>
                  <a:schemeClr val="dk1"/>
                </a:solidFill>
                <a:latin typeface="Play"/>
                <a:ea typeface="Play"/>
                <a:cs typeface="Play"/>
                <a:sym typeface="Play"/>
              </a:rPr>
              <a:t>Perform automation for operations.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3" name="Google Shape;1413;p11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Applying Well-Architected Framework principles </a:t>
            </a:r>
            <a:endParaRPr/>
          </a:p>
        </p:txBody>
      </p:sp>
      <p:sp>
        <p:nvSpPr>
          <p:cNvPr id="1414" name="Google Shape;1414;p11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800"/>
              <a:buChar char="•"/>
            </a:pPr>
            <a:r>
              <a:rPr lang="en-US"/>
              <a:t>Best practices related to automating your architecture include the following: </a:t>
            </a:r>
            <a:endParaRPr/>
          </a:p>
          <a:p>
            <a:pPr indent="-228600" lvl="1" marL="457200" rtl="0" algn="l">
              <a:lnSpc>
                <a:spcPct val="100000"/>
              </a:lnSpc>
              <a:spcBef>
                <a:spcPts val="1200"/>
              </a:spcBef>
              <a:spcAft>
                <a:spcPts val="0"/>
              </a:spcAft>
              <a:buClr>
                <a:schemeClr val="dk1"/>
              </a:buClr>
              <a:buSzPts val="2800"/>
              <a:buChar char="•"/>
            </a:pPr>
            <a:r>
              <a:rPr lang="en-US" sz="2800">
                <a:solidFill>
                  <a:schemeClr val="dk1"/>
                </a:solidFill>
              </a:rPr>
              <a:t>Perform operations as code.</a:t>
            </a:r>
            <a:endParaRPr/>
          </a:p>
          <a:p>
            <a:pPr indent="-228600" lvl="1" marL="457200" rtl="0" algn="l">
              <a:lnSpc>
                <a:spcPct val="100000"/>
              </a:lnSpc>
              <a:spcBef>
                <a:spcPts val="1200"/>
              </a:spcBef>
              <a:spcAft>
                <a:spcPts val="0"/>
              </a:spcAft>
              <a:buClr>
                <a:schemeClr val="dk1"/>
              </a:buClr>
              <a:buSzPts val="2800"/>
              <a:buChar char="•"/>
            </a:pPr>
            <a:r>
              <a:rPr lang="en-US" sz="2800">
                <a:solidFill>
                  <a:schemeClr val="dk1"/>
                </a:solidFill>
              </a:rPr>
              <a:t>Make frequent, small, reversible changes.</a:t>
            </a:r>
            <a:endParaRPr/>
          </a:p>
          <a:p>
            <a:pPr indent="-228600" lvl="1" marL="457200" rtl="0" algn="l">
              <a:lnSpc>
                <a:spcPct val="100000"/>
              </a:lnSpc>
              <a:spcBef>
                <a:spcPts val="1200"/>
              </a:spcBef>
              <a:spcAft>
                <a:spcPts val="0"/>
              </a:spcAft>
              <a:buClr>
                <a:schemeClr val="dk1"/>
              </a:buClr>
              <a:buSzPts val="2800"/>
              <a:buChar char="•"/>
            </a:pPr>
            <a:r>
              <a:rPr lang="en-US" sz="2800">
                <a:solidFill>
                  <a:schemeClr val="dk1"/>
                </a:solidFill>
              </a:rPr>
              <a:t>Fully automate integration and deployment.</a:t>
            </a:r>
            <a:endParaRPr/>
          </a:p>
          <a:p>
            <a:pPr indent="-228600" lvl="1" marL="457200" rtl="0" algn="l">
              <a:lnSpc>
                <a:spcPct val="100000"/>
              </a:lnSpc>
              <a:spcBef>
                <a:spcPts val="1200"/>
              </a:spcBef>
              <a:spcAft>
                <a:spcPts val="0"/>
              </a:spcAft>
              <a:buClr>
                <a:schemeClr val="dk1"/>
              </a:buClr>
              <a:buSzPts val="2800"/>
              <a:buChar char="•"/>
            </a:pPr>
            <a:r>
              <a:rPr lang="en-US" sz="2800">
                <a:solidFill>
                  <a:schemeClr val="dk1"/>
                </a:solidFill>
              </a:rPr>
              <a:t>Automate security best practices.</a:t>
            </a:r>
            <a:endParaRPr/>
          </a:p>
          <a:p>
            <a:pPr indent="-228600" lvl="1" marL="457200" rtl="0" algn="l">
              <a:lnSpc>
                <a:spcPct val="100000"/>
              </a:lnSpc>
              <a:spcBef>
                <a:spcPts val="1200"/>
              </a:spcBef>
              <a:spcAft>
                <a:spcPts val="0"/>
              </a:spcAft>
              <a:buClr>
                <a:schemeClr val="dk1"/>
              </a:buClr>
              <a:buSzPts val="2800"/>
              <a:buChar char="•"/>
            </a:pPr>
            <a:r>
              <a:rPr lang="en-US" sz="2800">
                <a:solidFill>
                  <a:schemeClr val="dk1"/>
                </a:solidFill>
              </a:rPr>
              <a:t>Deploy changes with automation.</a:t>
            </a:r>
            <a:endParaRPr/>
          </a:p>
          <a:p>
            <a:pPr indent="-228600" lvl="1" marL="457200" rtl="0" algn="l">
              <a:lnSpc>
                <a:spcPct val="100000"/>
              </a:lnSpc>
              <a:spcBef>
                <a:spcPts val="1200"/>
              </a:spcBef>
              <a:spcAft>
                <a:spcPts val="0"/>
              </a:spcAft>
              <a:buClr>
                <a:schemeClr val="dk1"/>
              </a:buClr>
              <a:buSzPts val="2800"/>
              <a:buChar char="•"/>
            </a:pPr>
            <a:r>
              <a:rPr lang="en-US" sz="2800">
                <a:solidFill>
                  <a:schemeClr val="dk1"/>
                </a:solidFill>
              </a:rPr>
              <a:t>Use automation when obtaining or scaling resources.</a:t>
            </a:r>
            <a:endParaRPr/>
          </a:p>
          <a:p>
            <a:pPr indent="-228600" lvl="1" marL="457200" rtl="0" algn="l">
              <a:lnSpc>
                <a:spcPct val="100000"/>
              </a:lnSpc>
              <a:spcBef>
                <a:spcPts val="1200"/>
              </a:spcBef>
              <a:spcAft>
                <a:spcPts val="0"/>
              </a:spcAft>
              <a:buClr>
                <a:schemeClr val="dk1"/>
              </a:buClr>
              <a:buSzPts val="2800"/>
              <a:buChar char="•"/>
            </a:pPr>
            <a:r>
              <a:rPr lang="en-US" sz="2800">
                <a:solidFill>
                  <a:schemeClr val="dk1"/>
                </a:solidFill>
              </a:rPr>
              <a:t>Perform automation for operations.</a:t>
            </a:r>
            <a:endParaRPr/>
          </a:p>
          <a:p>
            <a:pPr indent="0" lvl="0" marL="0" rtl="0" algn="l">
              <a:lnSpc>
                <a:spcPct val="100000"/>
              </a:lnSpc>
              <a:spcBef>
                <a:spcPts val="1200"/>
              </a:spcBef>
              <a:spcAft>
                <a:spcPts val="0"/>
              </a:spcAft>
              <a:buClr>
                <a:srgbClr val="232F3E"/>
              </a:buClr>
              <a:buSzPts val="2800"/>
              <a:buNone/>
            </a:pPr>
            <a:r>
              <a:t/>
            </a:r>
            <a:endParaRPr/>
          </a:p>
          <a:p>
            <a:pPr indent="-101600" lvl="2" marL="684213" rtl="0" algn="l">
              <a:lnSpc>
                <a:spcPct val="100000"/>
              </a:lnSpc>
              <a:spcBef>
                <a:spcPts val="1200"/>
              </a:spcBef>
              <a:spcAft>
                <a:spcPts val="0"/>
              </a:spcAft>
              <a:buClr>
                <a:srgbClr val="232F3E"/>
              </a:buClr>
              <a:buSzPts val="2000"/>
              <a:buNone/>
            </a:pPr>
            <a:r>
              <a:t/>
            </a:r>
            <a:endParaRPr>
              <a:solidFill>
                <a:schemeClr val="dk1"/>
              </a:solidFill>
            </a:endParaRPr>
          </a:p>
          <a:p>
            <a:pPr indent="-101600" lvl="2" marL="684213" rtl="0" algn="l">
              <a:lnSpc>
                <a:spcPct val="100000"/>
              </a:lnSpc>
              <a:spcBef>
                <a:spcPts val="1200"/>
              </a:spcBef>
              <a:spcAft>
                <a:spcPts val="0"/>
              </a:spcAft>
              <a:buClr>
                <a:srgbClr val="232F3E"/>
              </a:buClr>
              <a:buSzPts val="2000"/>
              <a:buNone/>
            </a:pPr>
            <a:r>
              <a:t/>
            </a:r>
            <a:endParaRPr>
              <a:solidFill>
                <a:schemeClr val="dk1"/>
              </a:solidFill>
            </a:endParaRPr>
          </a:p>
          <a:p>
            <a:pPr indent="-101600" lvl="2" marL="684213" rtl="0" algn="l">
              <a:lnSpc>
                <a:spcPct val="100000"/>
              </a:lnSpc>
              <a:spcBef>
                <a:spcPts val="1200"/>
              </a:spcBef>
              <a:spcAft>
                <a:spcPts val="0"/>
              </a:spcAft>
              <a:buClr>
                <a:srgbClr val="232F3E"/>
              </a:buClr>
              <a:buSzPts val="2000"/>
              <a:buNone/>
            </a:pPr>
            <a:r>
              <a:t/>
            </a:r>
            <a:endParaRPr>
              <a:solidFill>
                <a:schemeClr val="dk1"/>
              </a:solidFill>
            </a:endParaRPr>
          </a:p>
          <a:p>
            <a:pPr indent="-101600" lvl="2" marL="684213" rtl="0" algn="l">
              <a:lnSpc>
                <a:spcPct val="100000"/>
              </a:lnSpc>
              <a:spcBef>
                <a:spcPts val="1200"/>
              </a:spcBef>
              <a:spcAft>
                <a:spcPts val="0"/>
              </a:spcAft>
              <a:buClr>
                <a:srgbClr val="232F3E"/>
              </a:buClr>
              <a:buSzPts val="2000"/>
              <a:buNone/>
            </a:pPr>
            <a:r>
              <a:t/>
            </a:r>
            <a:endParaRPr>
              <a:solidFill>
                <a:schemeClr val="dk1"/>
              </a:solidFill>
            </a:endParaRPr>
          </a:p>
          <a:p>
            <a:pPr indent="-101600" lvl="2" marL="684213" rtl="0" algn="l">
              <a:lnSpc>
                <a:spcPct val="100000"/>
              </a:lnSpc>
              <a:spcBef>
                <a:spcPts val="1200"/>
              </a:spcBef>
              <a:spcAft>
                <a:spcPts val="0"/>
              </a:spcAft>
              <a:buClr>
                <a:srgbClr val="232F3E"/>
              </a:buClr>
              <a:buSzPts val="2000"/>
              <a:buNone/>
            </a:pPr>
            <a:r>
              <a:t/>
            </a:r>
            <a:endParaRPr>
              <a:solidFill>
                <a:schemeClr val="dk1"/>
              </a:solidFill>
            </a:endParaRPr>
          </a:p>
          <a:p>
            <a:pPr indent="-101600" lvl="2" marL="684213" rtl="0" algn="l">
              <a:lnSpc>
                <a:spcPct val="100000"/>
              </a:lnSpc>
              <a:spcBef>
                <a:spcPts val="1200"/>
              </a:spcBef>
              <a:spcAft>
                <a:spcPts val="0"/>
              </a:spcAft>
              <a:buClr>
                <a:srgbClr val="232F3E"/>
              </a:buClr>
              <a:buSzPts val="2000"/>
              <a:buNone/>
            </a:pPr>
            <a:r>
              <a:t/>
            </a:r>
            <a:endParaRPr/>
          </a:p>
        </p:txBody>
      </p:sp>
      <p:pic>
        <p:nvPicPr>
          <p:cNvPr id="1415" name="Google Shape;1415;p118"/>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1" name="Google Shape;1421;p11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Café lab: Automating Infrastructure Deployment (Café deployment lab)</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7" name="Google Shape;1427;p12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The evolving café architecture: version 7</a:t>
            </a:r>
            <a:endParaRPr/>
          </a:p>
        </p:txBody>
      </p:sp>
      <p:graphicFrame>
        <p:nvGraphicFramePr>
          <p:cNvPr id="1428" name="Google Shape;1428;p120"/>
          <p:cNvGraphicFramePr/>
          <p:nvPr/>
        </p:nvGraphicFramePr>
        <p:xfrm>
          <a:off x="365123" y="1096963"/>
          <a:ext cx="3000000" cy="3000000"/>
        </p:xfrm>
        <a:graphic>
          <a:graphicData uri="http://schemas.openxmlformats.org/drawingml/2006/table">
            <a:tbl>
              <a:tblPr bandRow="1" firstRow="1">
                <a:noFill/>
                <a:tableStyleId>{8656E4E7-85A0-4020-853E-20383119DBF4}</a:tableStyleId>
              </a:tblPr>
              <a:tblGrid>
                <a:gridCol w="1496925"/>
                <a:gridCol w="3545400"/>
                <a:gridCol w="5940250"/>
              </a:tblGrid>
              <a:tr h="537925">
                <a:tc>
                  <a:txBody>
                    <a:bodyPr/>
                    <a:lstStyle/>
                    <a:p>
                      <a:pPr indent="0" lvl="0" marL="0" marR="0" rtl="0" algn="ctr">
                        <a:lnSpc>
                          <a:spcPct val="100000"/>
                        </a:lnSpc>
                        <a:spcBef>
                          <a:spcPts val="0"/>
                        </a:spcBef>
                        <a:spcAft>
                          <a:spcPts val="0"/>
                        </a:spcAft>
                        <a:buClr>
                          <a:schemeClr val="dk1"/>
                        </a:buClr>
                        <a:buSzPts val="1600"/>
                        <a:buFont typeface="Play"/>
                        <a:buNone/>
                      </a:pPr>
                      <a:r>
                        <a:rPr lang="en-US" sz="1600"/>
                        <a:t>Architecture Version</a:t>
                      </a:r>
                      <a:endParaRPr/>
                    </a:p>
                  </a:txBody>
                  <a:tcPr marT="45725" marB="45725" marR="91450" marL="91450" anchor="ctr"/>
                </a:tc>
                <a:tc>
                  <a:txBody>
                    <a:bodyPr/>
                    <a:lstStyle/>
                    <a:p>
                      <a:pPr indent="0" lvl="0" marL="0" marR="0" rtl="0" algn="ctr">
                        <a:spcBef>
                          <a:spcPts val="0"/>
                        </a:spcBef>
                        <a:spcAft>
                          <a:spcPts val="0"/>
                        </a:spcAft>
                        <a:buNone/>
                      </a:pPr>
                      <a:r>
                        <a:rPr lang="en-US" sz="1600"/>
                        <a:t>Business reason for update</a:t>
                      </a:r>
                      <a:endParaRPr/>
                    </a:p>
                  </a:txBody>
                  <a:tcPr marT="45725" marB="45725" marR="91450" marL="91450" anchor="ctr"/>
                </a:tc>
                <a:tc>
                  <a:txBody>
                    <a:bodyPr/>
                    <a:lstStyle/>
                    <a:p>
                      <a:pPr indent="0" lvl="0" marL="0" marR="0" rtl="0" algn="ctr">
                        <a:spcBef>
                          <a:spcPts val="0"/>
                        </a:spcBef>
                        <a:spcAft>
                          <a:spcPts val="0"/>
                        </a:spcAft>
                        <a:buNone/>
                      </a:pPr>
                      <a:r>
                        <a:rPr lang="en-US" sz="1600"/>
                        <a:t>Technical requirements/ architecture update</a:t>
                      </a:r>
                      <a:endParaRPr/>
                    </a:p>
                  </a:txBody>
                  <a:tcPr marT="45725" marB="45725" marR="91450" marL="91450" anchor="ctr"/>
                </a:tc>
              </a:tr>
              <a:tr h="344450">
                <a:tc>
                  <a:txBody>
                    <a:bodyPr/>
                    <a:lstStyle/>
                    <a:p>
                      <a:pPr indent="0" lvl="0" marL="0" marR="0" rtl="0" algn="ctr">
                        <a:spcBef>
                          <a:spcPts val="0"/>
                        </a:spcBef>
                        <a:spcAft>
                          <a:spcPts val="0"/>
                        </a:spcAft>
                        <a:buNone/>
                      </a:pPr>
                      <a:r>
                        <a:rPr lang="en-US" sz="1600">
                          <a:solidFill>
                            <a:schemeClr val="dk1"/>
                          </a:solidFill>
                        </a:rPr>
                        <a:t>V1</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Create a static website for a small business.</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Host the website on Amazon S3. </a:t>
                      </a:r>
                      <a:endParaRPr/>
                    </a:p>
                  </a:txBody>
                  <a:tcPr marT="45725" marB="45725" marR="91450" marL="91450"/>
                </a:tc>
              </a:tr>
              <a:tr h="344450">
                <a:tc>
                  <a:txBody>
                    <a:bodyPr/>
                    <a:lstStyle/>
                    <a:p>
                      <a:pPr indent="0" lvl="0" marL="0" marR="0" rtl="0" algn="ctr">
                        <a:spcBef>
                          <a:spcPts val="0"/>
                        </a:spcBef>
                        <a:spcAft>
                          <a:spcPts val="0"/>
                        </a:spcAft>
                        <a:buNone/>
                      </a:pPr>
                      <a:r>
                        <a:rPr lang="en-US" sz="1600">
                          <a:solidFill>
                            <a:schemeClr val="dk1"/>
                          </a:solidFill>
                        </a:rPr>
                        <a:t>V2</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Add online ordering.</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Deploy the web application and database on Amazon EC2.</a:t>
                      </a:r>
                      <a:endParaRPr/>
                    </a:p>
                  </a:txBody>
                  <a:tcPr marT="45725" marB="45725" marR="91450" marL="91450"/>
                </a:tc>
              </a:tr>
              <a:tr h="537925">
                <a:tc>
                  <a:txBody>
                    <a:bodyPr/>
                    <a:lstStyle/>
                    <a:p>
                      <a:pPr indent="0" lvl="0" marL="0" marR="0" rtl="0" algn="ctr">
                        <a:spcBef>
                          <a:spcPts val="0"/>
                        </a:spcBef>
                        <a:spcAft>
                          <a:spcPts val="0"/>
                        </a:spcAft>
                        <a:buNone/>
                      </a:pPr>
                      <a:r>
                        <a:rPr lang="en-US" sz="1600">
                          <a:solidFill>
                            <a:schemeClr val="dk1"/>
                          </a:solidFill>
                        </a:rPr>
                        <a:t>V3</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Reduce the effort to maintain the database and secure its data.</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Separate the web and database layers. Migrate the database to Amazon RDS on a private subnet. </a:t>
                      </a:r>
                      <a:endParaRPr/>
                    </a:p>
                  </a:txBody>
                  <a:tcPr marT="45725" marB="45725" marR="91450" marL="91450"/>
                </a:tc>
              </a:tr>
              <a:tr h="537925">
                <a:tc>
                  <a:txBody>
                    <a:bodyPr/>
                    <a:lstStyle/>
                    <a:p>
                      <a:pPr indent="0" lvl="0" marL="0" marR="0" rtl="0" algn="ctr">
                        <a:spcBef>
                          <a:spcPts val="0"/>
                        </a:spcBef>
                        <a:spcAft>
                          <a:spcPts val="0"/>
                        </a:spcAft>
                        <a:buNone/>
                      </a:pPr>
                      <a:r>
                        <a:rPr lang="en-US" sz="1600">
                          <a:solidFill>
                            <a:schemeClr val="dk1"/>
                          </a:solidFill>
                        </a:rPr>
                        <a:t>V4</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Enhance the security of the web application.</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Use Amazon VPC features to configure and secure public and private subnets.</a:t>
                      </a:r>
                      <a:endParaRPr/>
                    </a:p>
                  </a:txBody>
                  <a:tcPr marT="45725" marB="45725" marR="91450" marL="91450"/>
                </a:tc>
              </a:tr>
              <a:tr h="537925">
                <a:tc>
                  <a:txBody>
                    <a:bodyPr/>
                    <a:lstStyle/>
                    <a:p>
                      <a:pPr indent="0" lvl="0" marL="0" marR="0" rtl="0" algn="ctr">
                        <a:spcBef>
                          <a:spcPts val="0"/>
                        </a:spcBef>
                        <a:spcAft>
                          <a:spcPts val="0"/>
                        </a:spcAft>
                        <a:buNone/>
                      </a:pPr>
                      <a:r>
                        <a:rPr lang="en-US" sz="1600">
                          <a:solidFill>
                            <a:schemeClr val="dk1"/>
                          </a:solidFill>
                        </a:rPr>
                        <a:t>V5</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Create separate access mechanisms based on role.</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Add IAM groups and attach resource polices to application resources. Add IAM users to groups based on role. </a:t>
                      </a:r>
                      <a:endParaRPr/>
                    </a:p>
                  </a:txBody>
                  <a:tcPr marT="45725" marB="45725" marR="91450" marL="91450"/>
                </a:tc>
              </a:tr>
              <a:tr h="764400">
                <a:tc>
                  <a:txBody>
                    <a:bodyPr/>
                    <a:lstStyle/>
                    <a:p>
                      <a:pPr indent="0" lvl="0" marL="0" marR="0" rtl="0" algn="ctr">
                        <a:spcBef>
                          <a:spcPts val="0"/>
                        </a:spcBef>
                        <a:spcAft>
                          <a:spcPts val="0"/>
                        </a:spcAft>
                        <a:buNone/>
                      </a:pPr>
                      <a:r>
                        <a:rPr lang="en-US" sz="1600">
                          <a:solidFill>
                            <a:schemeClr val="dk1"/>
                          </a:solidFill>
                        </a:rPr>
                        <a:t>V6</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Ensure that the website can handle an expected increase in traffic.</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Add a load balancer, implement auto scaling on the EC2 instances, and distribute compute and database instances across two Availability Zones.</a:t>
                      </a:r>
                      <a:endParaRPr/>
                    </a:p>
                  </a:txBody>
                  <a:tcPr marT="45725" marB="45725" marR="91450" marL="91450"/>
                </a:tc>
              </a:tr>
              <a:tr h="344450">
                <a:tc>
                  <a:txBody>
                    <a:bodyPr/>
                    <a:lstStyle/>
                    <a:p>
                      <a:pPr indent="0" lvl="0" marL="0" marR="0" rtl="0" algn="ctr">
                        <a:spcBef>
                          <a:spcPts val="0"/>
                        </a:spcBef>
                        <a:spcAft>
                          <a:spcPts val="0"/>
                        </a:spcAft>
                        <a:buNone/>
                      </a:pPr>
                      <a:r>
                        <a:rPr lang="en-US" sz="1600"/>
                        <a:t>V7</a:t>
                      </a:r>
                      <a:endParaRPr/>
                    </a:p>
                  </a:txBody>
                  <a:tcPr marT="45725" marB="45725" marR="91450" marL="91450"/>
                </a:tc>
                <a:tc>
                  <a:txBody>
                    <a:bodyPr/>
                    <a:lstStyle/>
                    <a:p>
                      <a:pPr indent="0" lvl="0" marL="0" marR="0" rtl="0" algn="l">
                        <a:spcBef>
                          <a:spcPts val="0"/>
                        </a:spcBef>
                        <a:spcAft>
                          <a:spcPts val="0"/>
                        </a:spcAft>
                        <a:buNone/>
                      </a:pPr>
                      <a:r>
                        <a:rPr lang="en-US" sz="1600"/>
                        <a:t>Deploy the website in a repeatable way.</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r h="344450">
                <a:tc>
                  <a:txBody>
                    <a:bodyPr/>
                    <a:lstStyle/>
                    <a:p>
                      <a:pPr indent="0" lvl="0" marL="0" marR="0" rtl="0" algn="ctr">
                        <a:spcBef>
                          <a:spcPts val="0"/>
                        </a:spcBef>
                        <a:spcAft>
                          <a:spcPts val="0"/>
                        </a:spcAft>
                        <a:buNone/>
                      </a:pPr>
                      <a:r>
                        <a:rPr lang="en-US" sz="1600"/>
                        <a:t>V8</a:t>
                      </a:r>
                      <a:endParaRPr/>
                    </a:p>
                  </a:txBody>
                  <a:tcPr marT="45725" marB="45725" marR="91450" marL="91450"/>
                </a:tc>
                <a:tc>
                  <a:txBody>
                    <a:bodyPr/>
                    <a:lstStyle/>
                    <a:p>
                      <a:pPr indent="0" lvl="0" marL="0" marR="0" rtl="0" algn="l">
                        <a:spcBef>
                          <a:spcPts val="0"/>
                        </a:spcBef>
                        <a:spcAft>
                          <a:spcPts val="0"/>
                        </a:spcAft>
                        <a:buNone/>
                      </a:pPr>
                      <a:r>
                        <a:rPr lang="en-US" sz="1600"/>
                        <a:t>Module 14 info</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bl>
          </a:graphicData>
        </a:graphic>
      </p:graphicFrame>
      <p:sp>
        <p:nvSpPr>
          <p:cNvPr id="1429" name="Google Shape;1429;p120"/>
          <p:cNvSpPr/>
          <p:nvPr/>
        </p:nvSpPr>
        <p:spPr>
          <a:xfrm>
            <a:off x="179239" y="5124291"/>
            <a:ext cx="11354348" cy="633370"/>
          </a:xfrm>
          <a:prstGeom prst="rect">
            <a:avLst/>
          </a:prstGeom>
          <a:noFill/>
          <a:ln cap="flat" cmpd="sng" w="53975">
            <a:solidFill>
              <a:srgbClr val="7CE8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430" name="Google Shape;1430;p120"/>
          <p:cNvPicPr preferRelativeResize="0"/>
          <p:nvPr/>
        </p:nvPicPr>
        <p:blipFill rotWithShape="1">
          <a:blip r:embed="rId3">
            <a:alphaModFix/>
          </a:blip>
          <a:srcRect b="0" l="0" r="0" t="0"/>
          <a:stretch/>
        </p:blipFill>
        <p:spPr>
          <a:xfrm>
            <a:off x="9831897" y="5079899"/>
            <a:ext cx="2133867" cy="144936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6" name="Google Shape;1436;p12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Café deployment lab tasks</a:t>
            </a:r>
            <a:endParaRPr/>
          </a:p>
        </p:txBody>
      </p:sp>
      <p:sp>
        <p:nvSpPr>
          <p:cNvPr id="1437" name="Google Shape;1437;p12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will do the following: </a:t>
            </a:r>
            <a:endParaRPr/>
          </a:p>
          <a:p>
            <a:pPr indent="-228600" lvl="1" marL="457200" rtl="0" algn="l">
              <a:lnSpc>
                <a:spcPct val="100000"/>
              </a:lnSpc>
              <a:spcBef>
                <a:spcPts val="1200"/>
              </a:spcBef>
              <a:spcAft>
                <a:spcPts val="0"/>
              </a:spcAft>
              <a:buClr>
                <a:srgbClr val="232F3E"/>
              </a:buClr>
              <a:buSzPts val="2400"/>
              <a:buChar char="•"/>
            </a:pPr>
            <a:r>
              <a:rPr lang="en-US"/>
              <a:t>Deploy a virtual private cloud (VPC) networking layer by using an AWS CloudFormation template</a:t>
            </a:r>
            <a:endParaRPr/>
          </a:p>
          <a:p>
            <a:pPr indent="-228600" lvl="1" marL="457200" rtl="0" algn="l">
              <a:lnSpc>
                <a:spcPct val="100000"/>
              </a:lnSpc>
              <a:spcBef>
                <a:spcPts val="1200"/>
              </a:spcBef>
              <a:spcAft>
                <a:spcPts val="0"/>
              </a:spcAft>
              <a:buClr>
                <a:srgbClr val="232F3E"/>
              </a:buClr>
              <a:buSzPts val="2400"/>
              <a:buChar char="•"/>
            </a:pPr>
            <a:r>
              <a:rPr lang="en-US"/>
              <a:t>Deploy an application layer by using an AWS CloudFormation template</a:t>
            </a:r>
            <a:endParaRPr/>
          </a:p>
          <a:p>
            <a:pPr indent="-228600" lvl="1" marL="457200" rtl="0" algn="l">
              <a:lnSpc>
                <a:spcPct val="100000"/>
              </a:lnSpc>
              <a:spcBef>
                <a:spcPts val="1200"/>
              </a:spcBef>
              <a:spcAft>
                <a:spcPts val="0"/>
              </a:spcAft>
              <a:buClr>
                <a:srgbClr val="232F3E"/>
              </a:buClr>
              <a:buSzPts val="2400"/>
              <a:buChar char="•"/>
            </a:pPr>
            <a:r>
              <a:rPr lang="en-US"/>
              <a:t>Use Git to invoke AWS CodePipeline, and to create or update stacks from templates that are stored in a code repository</a:t>
            </a:r>
            <a:endParaRPr/>
          </a:p>
          <a:p>
            <a:pPr indent="-228600" lvl="1" marL="457200" rtl="0" algn="l">
              <a:lnSpc>
                <a:spcPct val="100000"/>
              </a:lnSpc>
              <a:spcBef>
                <a:spcPts val="1200"/>
              </a:spcBef>
              <a:spcAft>
                <a:spcPts val="0"/>
              </a:spcAft>
              <a:buClr>
                <a:srgbClr val="232F3E"/>
              </a:buClr>
              <a:buSzPts val="2400"/>
              <a:buChar char="•"/>
            </a:pPr>
            <a:r>
              <a:rPr lang="en-US"/>
              <a:t>Use AWS CloudFormation to conditionally build different infrastructures based on environmental variables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3" name="Google Shape;1443;p12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Café deployment lab</a:t>
            </a:r>
            <a:endParaRPr/>
          </a:p>
        </p:txBody>
      </p:sp>
      <p:sp>
        <p:nvSpPr>
          <p:cNvPr id="1444" name="Google Shape;1444;p12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Where did you store versions of the AWS CloudFormation templates in this lab?</a:t>
            </a:r>
            <a:endParaRPr/>
          </a:p>
          <a:p>
            <a:pPr indent="-228600" lvl="0" marL="228600" rtl="0" algn="l">
              <a:lnSpc>
                <a:spcPct val="100000"/>
              </a:lnSpc>
              <a:spcBef>
                <a:spcPts val="1200"/>
              </a:spcBef>
              <a:spcAft>
                <a:spcPts val="0"/>
              </a:spcAft>
              <a:buClr>
                <a:srgbClr val="232F3E"/>
              </a:buClr>
              <a:buSzPts val="2800"/>
              <a:buFont typeface="Arial"/>
              <a:buChar char="•"/>
            </a:pPr>
            <a:r>
              <a:rPr lang="en-US"/>
              <a:t>What did you have to do before you duplicated your application layer template to the Oregon Region?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0" name="Google Shape;1450;p12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1451" name="Google Shape;1451;p12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Automating Your Architecture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7" name="Google Shape;1457;p12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1458" name="Google Shape;1458;p124"/>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 </a:t>
            </a:r>
            <a:endParaRPr/>
          </a:p>
          <a:p>
            <a:pPr indent="-228600" lvl="1" marL="457200" rtl="0" algn="l">
              <a:lnSpc>
                <a:spcPct val="100000"/>
              </a:lnSpc>
              <a:spcBef>
                <a:spcPts val="1200"/>
              </a:spcBef>
              <a:spcAft>
                <a:spcPts val="0"/>
              </a:spcAft>
              <a:buClr>
                <a:srgbClr val="232F3E"/>
              </a:buClr>
              <a:buSzPts val="2400"/>
              <a:buChar char="•"/>
            </a:pPr>
            <a:r>
              <a:rPr lang="en-US"/>
              <a:t>Recognize when to use architecture automation and why.</a:t>
            </a:r>
            <a:endParaRPr/>
          </a:p>
          <a:p>
            <a:pPr indent="-228600" lvl="1" marL="457200" rtl="0" algn="l">
              <a:lnSpc>
                <a:spcPct val="100000"/>
              </a:lnSpc>
              <a:spcBef>
                <a:spcPts val="1200"/>
              </a:spcBef>
              <a:spcAft>
                <a:spcPts val="0"/>
              </a:spcAft>
              <a:buClr>
                <a:srgbClr val="232F3E"/>
              </a:buClr>
              <a:buSzPts val="2400"/>
              <a:buChar char="•"/>
            </a:pPr>
            <a:r>
              <a:rPr lang="en-US"/>
              <a:t>Identify how infrastructure as code (IaC) as a strategy for provisioning and managing cloud resources.</a:t>
            </a:r>
            <a:endParaRPr/>
          </a:p>
          <a:p>
            <a:pPr indent="-228600" lvl="1" marL="457200" rtl="0" algn="l">
              <a:lnSpc>
                <a:spcPct val="100000"/>
              </a:lnSpc>
              <a:spcBef>
                <a:spcPts val="1200"/>
              </a:spcBef>
              <a:spcAft>
                <a:spcPts val="0"/>
              </a:spcAft>
              <a:buClr>
                <a:srgbClr val="232F3E"/>
              </a:buClr>
              <a:buSzPts val="2400"/>
              <a:buChar char="•"/>
            </a:pPr>
            <a:r>
              <a:rPr lang="en-US"/>
              <a:t>Identify how to model, create, and manage a collection of AWS resources by using AWS CloudFormation.</a:t>
            </a:r>
            <a:endParaRPr/>
          </a:p>
          <a:p>
            <a:pPr indent="-228600" lvl="1" marL="457200" rtl="0" algn="l">
              <a:lnSpc>
                <a:spcPct val="100000"/>
              </a:lnSpc>
              <a:spcBef>
                <a:spcPts val="1200"/>
              </a:spcBef>
              <a:spcAft>
                <a:spcPts val="0"/>
              </a:spcAft>
              <a:buClr>
                <a:srgbClr val="232F3E"/>
              </a:buClr>
              <a:buSzPts val="2400"/>
              <a:buChar char="•"/>
            </a:pPr>
            <a:r>
              <a:rPr lang="en-US"/>
              <a:t>Identify how to use AWS Quick Start CloudFormation templates to set up an architecture.</a:t>
            </a:r>
            <a:endParaRPr/>
          </a:p>
          <a:p>
            <a:pPr indent="-228600" lvl="1" marL="457200" rtl="0" algn="l">
              <a:lnSpc>
                <a:spcPct val="100000"/>
              </a:lnSpc>
              <a:spcBef>
                <a:spcPts val="1200"/>
              </a:spcBef>
              <a:spcAft>
                <a:spcPts val="0"/>
              </a:spcAft>
              <a:buClr>
                <a:srgbClr val="232F3E"/>
              </a:buClr>
              <a:buSzPts val="2400"/>
              <a:buChar char="•"/>
            </a:pPr>
            <a:r>
              <a:rPr lang="en-US"/>
              <a:t>Identify uses of Amazon Q Developer.</a:t>
            </a:r>
            <a:endParaRPr/>
          </a:p>
          <a:p>
            <a:pPr indent="-228600" lvl="1" marL="457200" rtl="0" algn="l">
              <a:lnSpc>
                <a:spcPct val="100000"/>
              </a:lnSpc>
              <a:spcBef>
                <a:spcPts val="1200"/>
              </a:spcBef>
              <a:spcAft>
                <a:spcPts val="0"/>
              </a:spcAft>
              <a:buClr>
                <a:srgbClr val="232F3E"/>
              </a:buClr>
              <a:buSzPts val="2400"/>
              <a:buChar char="•"/>
            </a:pPr>
            <a:r>
              <a:rPr lang="en-US"/>
              <a:t>Use the AWS Well-Architected Framework principles when designing automation.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38" name="Google Shape;638;p71"/>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1F3F3"/>
              </a:buClr>
              <a:buSzPts val="3600"/>
              <a:buFont typeface="Play"/>
              <a:buNone/>
            </a:pPr>
            <a:r>
              <a:rPr lang="en-US"/>
              <a:t>As a cloud architect designing:</a:t>
            </a:r>
            <a:endParaRPr/>
          </a:p>
        </p:txBody>
      </p:sp>
      <p:sp>
        <p:nvSpPr>
          <p:cNvPr id="639" name="Google Shape;639;p71"/>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use automation to reduce the risks of manual processes when building architectures and maximize the benefit from reproducible environments. </a:t>
            </a:r>
            <a:endParaRPr/>
          </a:p>
          <a:p>
            <a:pPr indent="-228600" lvl="0" marL="228600" rtl="0" algn="l">
              <a:lnSpc>
                <a:spcPct val="100000"/>
              </a:lnSpc>
              <a:spcBef>
                <a:spcPts val="1200"/>
              </a:spcBef>
              <a:spcAft>
                <a:spcPts val="0"/>
              </a:spcAft>
              <a:buClr>
                <a:srgbClr val="232F3E"/>
              </a:buClr>
              <a:buSzPts val="2800"/>
              <a:buChar char="•"/>
            </a:pPr>
            <a:r>
              <a:rPr lang="en-US"/>
              <a:t>I need to deploy my architectures by using infrastructure as code so that I can rapidly and consistently deploy environments and changes.</a:t>
            </a:r>
            <a:endParaRPr/>
          </a:p>
          <a:p>
            <a:pPr indent="-228600" lvl="0" marL="228600" rtl="0" algn="l">
              <a:lnSpc>
                <a:spcPct val="100000"/>
              </a:lnSpc>
              <a:spcBef>
                <a:spcPts val="1200"/>
              </a:spcBef>
              <a:spcAft>
                <a:spcPts val="0"/>
              </a:spcAft>
              <a:buClr>
                <a:srgbClr val="232F3E"/>
              </a:buClr>
              <a:buSzPts val="2800"/>
              <a:buChar char="•"/>
            </a:pPr>
            <a:r>
              <a:rPr lang="en-US"/>
              <a:t>I need to consider how my automation design decisions impact performance and cost so that I can optimize the value of the architecture to the business. </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descr="Illustration of cloud architect." id="640" name="Google Shape;640;p71"/>
          <p:cNvPicPr preferRelativeResize="0"/>
          <p:nvPr/>
        </p:nvPicPr>
        <p:blipFill rotWithShape="1">
          <a:blip r:embed="rId3">
            <a:alphaModFix/>
          </a:blip>
          <a:srcRect b="0" l="0" r="0" t="0"/>
          <a:stretch/>
        </p:blipFill>
        <p:spPr>
          <a:xfrm>
            <a:off x="1035999" y="2434960"/>
            <a:ext cx="2476541" cy="36414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4" name="Google Shape;1464;p1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Considerations for the cafe</a:t>
            </a:r>
            <a:endParaRPr/>
          </a:p>
        </p:txBody>
      </p:sp>
      <p:sp>
        <p:nvSpPr>
          <p:cNvPr id="1465" name="Google Shape;1465;p125"/>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Discuss how the café lab in this module answered the key questions and decisions presented at the start of this module for the café business.</a:t>
            </a:r>
            <a:endParaRPr/>
          </a:p>
        </p:txBody>
      </p:sp>
      <p:pic>
        <p:nvPicPr>
          <p:cNvPr id="1466" name="Google Shape;1466;p125"/>
          <p:cNvPicPr preferRelativeResize="0"/>
          <p:nvPr>
            <p:ph idx="2" type="pic"/>
          </p:nvPr>
        </p:nvPicPr>
        <p:blipFill rotWithShape="1">
          <a:blip r:embed="rId3">
            <a:alphaModFix/>
          </a:blip>
          <a:srcRect b="0" l="16038" r="16039" t="0"/>
          <a:stretch/>
        </p:blipFill>
        <p:spPr>
          <a:xfrm>
            <a:off x="8498586" y="2276856"/>
            <a:ext cx="2971800" cy="2971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2" name="Google Shape;1472;p12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sp>
        <p:nvSpPr>
          <p:cNvPr id="1473" name="Google Shape;1473;p12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material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pic>
        <p:nvPicPr>
          <p:cNvPr id="1474" name="Google Shape;1474;p126"/>
          <p:cNvPicPr preferRelativeResize="0"/>
          <p:nvPr/>
        </p:nvPicPr>
        <p:blipFill rotWithShape="1">
          <a:blip r:embed="rId3">
            <a:alphaModFix/>
          </a:blip>
          <a:srcRect b="0" l="0" r="0" t="0"/>
          <a:stretch/>
        </p:blipFill>
        <p:spPr>
          <a:xfrm>
            <a:off x="1411658" y="3044661"/>
            <a:ext cx="1624858" cy="243872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0" name="Google Shape;1480;p127"/>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1481" name="Google Shape;1481;p127"/>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latin typeface="Play"/>
                <a:ea typeface="Play"/>
                <a:cs typeface="Play"/>
                <a:sym typeface="Play"/>
              </a:rPr>
              <a:t>Consider a situation where you want to create a single AWS CloudFormation template that is capable of creating both a production environment that spans two Availability Zones and a development environment that exists in a single Availability Zone. Which optional section of the CloudFormation template will you want to make use of to configure the logic that will support this?</a:t>
            </a:r>
            <a:endParaRPr/>
          </a:p>
        </p:txBody>
      </p:sp>
      <p:sp>
        <p:nvSpPr>
          <p:cNvPr id="1482" name="Google Shape;1482;p127"/>
          <p:cNvSpPr txBox="1"/>
          <p:nvPr/>
        </p:nvSpPr>
        <p:spPr>
          <a:xfrm>
            <a:off x="0" y="2440732"/>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1483" name="Google Shape;1483;p127"/>
          <p:cNvSpPr txBox="1"/>
          <p:nvPr/>
        </p:nvSpPr>
        <p:spPr>
          <a:xfrm>
            <a:off x="0" y="2999461"/>
            <a:ext cx="12188952" cy="3051128"/>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i="0" lang="en-US" sz="1800" u="none" cap="none" strike="noStrike">
                <a:solidFill>
                  <a:srgbClr val="232F3E"/>
                </a:solidFill>
                <a:latin typeface="Play"/>
                <a:ea typeface="Play"/>
                <a:cs typeface="Play"/>
                <a:sym typeface="Play"/>
              </a:rPr>
              <a:t>The following are the key words and phrases:</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A single AWS CloudFormation template</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An environment with two Availability Zones and an environment with a single Availability Zone </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Optional section</a:t>
            </a:r>
            <a:endParaRPr sz="1800">
              <a:solidFill>
                <a:srgbClr val="232F3E"/>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9" name="Google Shape;1489;p128"/>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1490" name="Google Shape;1490;p128"/>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latin typeface="Play"/>
                <a:ea typeface="Play"/>
                <a:cs typeface="Play"/>
                <a:sym typeface="Play"/>
              </a:rPr>
              <a:t>Consider a situation where you want to create a single AWS CloudFormation template that is capable of creating both a production environment that spans two Availability Zones, and a development environment that exists in a single Availability Zone. Which optional section of the CloudFormation template will you want to make use of to configure the logic that will support this?</a:t>
            </a:r>
            <a:endParaRPr/>
          </a:p>
        </p:txBody>
      </p:sp>
      <p:sp>
        <p:nvSpPr>
          <p:cNvPr id="1491" name="Google Shape;1491;p128"/>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492" name="Google Shape;1492;p128"/>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493" name="Google Shape;1493;p128"/>
          <p:cNvGrpSpPr/>
          <p:nvPr/>
        </p:nvGrpSpPr>
        <p:grpSpPr>
          <a:xfrm>
            <a:off x="2477" y="2564971"/>
            <a:ext cx="12189169" cy="2571900"/>
            <a:chOff x="2477" y="3043941"/>
            <a:chExt cx="12189169" cy="2571900"/>
          </a:xfrm>
        </p:grpSpPr>
        <p:sp>
          <p:nvSpPr>
            <p:cNvPr id="1494" name="Google Shape;1494;p128"/>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495" name="Google Shape;1495;p128"/>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Play"/>
                  <a:ea typeface="Play"/>
                  <a:cs typeface="Play"/>
                  <a:sym typeface="Play"/>
                </a:rPr>
                <a:t>Conditions</a:t>
              </a:r>
              <a:endParaRPr b="0" i="0" sz="1600" u="none" cap="none" strike="noStrike">
                <a:solidFill>
                  <a:srgbClr val="232F3E"/>
                </a:solidFill>
                <a:latin typeface="Play"/>
                <a:ea typeface="Play"/>
                <a:cs typeface="Play"/>
                <a:sym typeface="Play"/>
              </a:endParaRPr>
            </a:p>
          </p:txBody>
        </p:sp>
        <p:sp>
          <p:nvSpPr>
            <p:cNvPr id="1496" name="Google Shape;1496;p128"/>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497" name="Google Shape;1497;p128"/>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Play"/>
                  <a:ea typeface="Play"/>
                  <a:cs typeface="Play"/>
                  <a:sym typeface="Play"/>
                </a:rPr>
                <a:t>Outputs</a:t>
              </a:r>
              <a:endParaRPr/>
            </a:p>
          </p:txBody>
        </p:sp>
        <p:sp>
          <p:nvSpPr>
            <p:cNvPr id="1498" name="Google Shape;1498;p128"/>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499" name="Google Shape;1499;p128"/>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Play"/>
                  <a:ea typeface="Play"/>
                  <a:cs typeface="Play"/>
                  <a:sym typeface="Play"/>
                </a:rPr>
                <a:t>Resources</a:t>
              </a:r>
              <a:endParaRPr/>
            </a:p>
          </p:txBody>
        </p:sp>
        <p:sp>
          <p:nvSpPr>
            <p:cNvPr id="1500" name="Google Shape;1500;p128"/>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501" name="Google Shape;1501;p128"/>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Play"/>
                  <a:ea typeface="Play"/>
                  <a:cs typeface="Play"/>
                  <a:sym typeface="Play"/>
                </a:rPr>
                <a:t>Description</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7" name="Google Shape;1507;p129"/>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1508" name="Google Shape;1508;p129"/>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latin typeface="Play"/>
                <a:ea typeface="Play"/>
                <a:cs typeface="Play"/>
                <a:sym typeface="Play"/>
              </a:rPr>
              <a:t>The answer is A. </a:t>
            </a:r>
            <a:endParaRPr/>
          </a:p>
        </p:txBody>
      </p:sp>
      <p:sp>
        <p:nvSpPr>
          <p:cNvPr id="1509" name="Google Shape;1509;p129"/>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510" name="Google Shape;1510;p129"/>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sp>
        <p:nvSpPr>
          <p:cNvPr id="1511" name="Google Shape;1511;p129"/>
          <p:cNvSpPr txBox="1"/>
          <p:nvPr/>
        </p:nvSpPr>
        <p:spPr>
          <a:xfrm>
            <a:off x="2477" y="256497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512" name="Google Shape;1512;p129"/>
          <p:cNvSpPr txBox="1"/>
          <p:nvPr/>
        </p:nvSpPr>
        <p:spPr>
          <a:xfrm>
            <a:off x="907950" y="256497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Play"/>
                <a:ea typeface="Play"/>
                <a:cs typeface="Play"/>
                <a:sym typeface="Play"/>
              </a:rPr>
              <a:t>Conditions</a:t>
            </a:r>
            <a:endParaRPr b="0" i="0" sz="1600" u="none" cap="none" strike="noStrike">
              <a:solidFill>
                <a:srgbClr val="232F3E"/>
              </a:solidFill>
              <a:latin typeface="Play"/>
              <a:ea typeface="Play"/>
              <a:cs typeface="Play"/>
              <a:sym typeface="Play"/>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8" name="Google Shape;1518;p130"/>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1519" name="Google Shape;1519;p130"/>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3"/>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2"/>
          <p:cNvSpPr txBox="1"/>
          <p:nvPr>
            <p:ph idx="12" type="sldNum"/>
          </p:nvPr>
        </p:nvSpPr>
        <p:spPr>
          <a:xfrm>
            <a:off x="11347704" y="6460375"/>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46" name="Google Shape;646;p7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latin typeface="Play"/>
                <a:ea typeface="Play"/>
                <a:cs typeface="Play"/>
                <a:sym typeface="Play"/>
              </a:rPr>
              <a:t>Reasons to automate</a:t>
            </a:r>
            <a:endParaRPr/>
          </a:p>
        </p:txBody>
      </p:sp>
      <p:sp>
        <p:nvSpPr>
          <p:cNvPr id="647" name="Google Shape;647;p72"/>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latin typeface="Play"/>
                <a:ea typeface="Play"/>
                <a:cs typeface="Play"/>
                <a:sym typeface="Play"/>
              </a:rPr>
              <a:t>Automating Your Architecture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53" name="Google Shape;653;p7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Process without automation</a:t>
            </a:r>
            <a:endParaRPr/>
          </a:p>
        </p:txBody>
      </p:sp>
      <p:sp>
        <p:nvSpPr>
          <p:cNvPr id="654" name="Google Shape;654;p73"/>
          <p:cNvSpPr txBox="1"/>
          <p:nvPr/>
        </p:nvSpPr>
        <p:spPr>
          <a:xfrm>
            <a:off x="958867" y="1470253"/>
            <a:ext cx="368886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Play"/>
                <a:ea typeface="Play"/>
                <a:cs typeface="Play"/>
                <a:sym typeface="Play"/>
              </a:rPr>
              <a:t>Long manual process to build an architecture</a:t>
            </a:r>
            <a:endParaRPr/>
          </a:p>
        </p:txBody>
      </p:sp>
      <p:grpSp>
        <p:nvGrpSpPr>
          <p:cNvPr id="655" name="Google Shape;655;p73"/>
          <p:cNvGrpSpPr/>
          <p:nvPr/>
        </p:nvGrpSpPr>
        <p:grpSpPr>
          <a:xfrm>
            <a:off x="695496" y="1226601"/>
            <a:ext cx="10645793" cy="5129979"/>
            <a:chOff x="695496" y="1226601"/>
            <a:chExt cx="10645793" cy="5129979"/>
          </a:xfrm>
        </p:grpSpPr>
        <p:sp>
          <p:nvSpPr>
            <p:cNvPr id="656" name="Google Shape;656;p73"/>
            <p:cNvSpPr/>
            <p:nvPr/>
          </p:nvSpPr>
          <p:spPr>
            <a:xfrm>
              <a:off x="5537026" y="1226601"/>
              <a:ext cx="5804263" cy="5129979"/>
            </a:xfrm>
            <a:prstGeom prst="rect">
              <a:avLst/>
            </a:prstGeom>
            <a:noFill/>
            <a:ln cap="flat" cmpd="sng" w="12700">
              <a:solidFill>
                <a:schemeClr val="dk1"/>
              </a:solidFill>
              <a:prstDash val="solid"/>
              <a:round/>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000000"/>
                  </a:solidFill>
                  <a:latin typeface="Play"/>
                  <a:ea typeface="Play"/>
                  <a:cs typeface="Play"/>
                  <a:sym typeface="Play"/>
                </a:rPr>
                <a:t>AWS Cloud</a:t>
              </a:r>
              <a:endParaRPr/>
            </a:p>
          </p:txBody>
        </p:sp>
        <p:cxnSp>
          <p:nvCxnSpPr>
            <p:cNvPr id="657" name="Google Shape;657;p73"/>
            <p:cNvCxnSpPr/>
            <p:nvPr/>
          </p:nvCxnSpPr>
          <p:spPr>
            <a:xfrm>
              <a:off x="1700993" y="3432991"/>
              <a:ext cx="959942" cy="3861"/>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658" name="Google Shape;658;p73"/>
            <p:cNvSpPr txBox="1"/>
            <p:nvPr/>
          </p:nvSpPr>
          <p:spPr>
            <a:xfrm>
              <a:off x="2033345" y="3873833"/>
              <a:ext cx="23019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AWS Management Console</a:t>
              </a:r>
              <a:endParaRPr/>
            </a:p>
          </p:txBody>
        </p:sp>
        <p:sp>
          <p:nvSpPr>
            <p:cNvPr id="659" name="Google Shape;659;p73"/>
            <p:cNvSpPr txBox="1"/>
            <p:nvPr/>
          </p:nvSpPr>
          <p:spPr>
            <a:xfrm>
              <a:off x="695496" y="3873833"/>
              <a:ext cx="111987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You</a:t>
              </a:r>
              <a:endParaRPr/>
            </a:p>
          </p:txBody>
        </p:sp>
        <p:cxnSp>
          <p:nvCxnSpPr>
            <p:cNvPr id="660" name="Google Shape;660;p73"/>
            <p:cNvCxnSpPr/>
            <p:nvPr/>
          </p:nvCxnSpPr>
          <p:spPr>
            <a:xfrm flipH="1" rot="10800000">
              <a:off x="3624852" y="3432991"/>
              <a:ext cx="1783310" cy="1"/>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661" name="Google Shape;661;p73"/>
            <p:cNvSpPr txBox="1"/>
            <p:nvPr/>
          </p:nvSpPr>
          <p:spPr>
            <a:xfrm>
              <a:off x="6816993" y="1451272"/>
              <a:ext cx="31973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262626"/>
                  </a:solidFill>
                  <a:latin typeface="Play"/>
                  <a:ea typeface="Play"/>
                  <a:cs typeface="Play"/>
                  <a:sym typeface="Play"/>
                </a:rPr>
                <a:t>Configure data storage.</a:t>
              </a:r>
              <a:endParaRPr/>
            </a:p>
          </p:txBody>
        </p:sp>
        <p:sp>
          <p:nvSpPr>
            <p:cNvPr id="662" name="Google Shape;662;p73"/>
            <p:cNvSpPr txBox="1"/>
            <p:nvPr/>
          </p:nvSpPr>
          <p:spPr>
            <a:xfrm>
              <a:off x="6816993" y="2570272"/>
              <a:ext cx="31973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262626"/>
                  </a:solidFill>
                  <a:latin typeface="Play"/>
                  <a:ea typeface="Play"/>
                  <a:cs typeface="Play"/>
                  <a:sym typeface="Play"/>
                </a:rPr>
                <a:t>Route your network.</a:t>
              </a:r>
              <a:endParaRPr/>
            </a:p>
          </p:txBody>
        </p:sp>
        <p:sp>
          <p:nvSpPr>
            <p:cNvPr id="663" name="Google Shape;663;p73"/>
            <p:cNvSpPr txBox="1"/>
            <p:nvPr/>
          </p:nvSpPr>
          <p:spPr>
            <a:xfrm>
              <a:off x="6816993" y="3724501"/>
              <a:ext cx="31973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262626"/>
                  </a:solidFill>
                  <a:latin typeface="Play"/>
                  <a:ea typeface="Play"/>
                  <a:cs typeface="Play"/>
                  <a:sym typeface="Play"/>
                </a:rPr>
                <a:t>Create your instances.</a:t>
              </a:r>
              <a:endParaRPr/>
            </a:p>
          </p:txBody>
        </p:sp>
        <p:sp>
          <p:nvSpPr>
            <p:cNvPr id="664" name="Google Shape;664;p73"/>
            <p:cNvSpPr txBox="1"/>
            <p:nvPr/>
          </p:nvSpPr>
          <p:spPr>
            <a:xfrm>
              <a:off x="6816993" y="4896413"/>
              <a:ext cx="31973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262626"/>
                  </a:solidFill>
                  <a:latin typeface="Play"/>
                  <a:ea typeface="Play"/>
                  <a:cs typeface="Play"/>
                  <a:sym typeface="Play"/>
                </a:rPr>
                <a:t>Build your databases.</a:t>
              </a:r>
              <a:endParaRPr/>
            </a:p>
          </p:txBody>
        </p:sp>
        <p:pic>
          <p:nvPicPr>
            <p:cNvPr id="665" name="Google Shape;665;p73"/>
            <p:cNvPicPr preferRelativeResize="0"/>
            <p:nvPr/>
          </p:nvPicPr>
          <p:blipFill rotWithShape="1">
            <a:blip r:embed="rId3">
              <a:alphaModFix/>
            </a:blip>
            <a:srcRect b="0" l="0" r="0" t="0"/>
            <a:stretch/>
          </p:blipFill>
          <p:spPr>
            <a:xfrm>
              <a:off x="5537026" y="1226601"/>
              <a:ext cx="330200" cy="330200"/>
            </a:xfrm>
            <a:prstGeom prst="rect">
              <a:avLst/>
            </a:prstGeom>
            <a:noFill/>
            <a:ln>
              <a:noFill/>
            </a:ln>
          </p:spPr>
        </p:pic>
        <p:pic>
          <p:nvPicPr>
            <p:cNvPr descr="Instance instance icon for the Amazon EC2 service." id="666" name="Google Shape;666;p73"/>
            <p:cNvPicPr preferRelativeResize="0"/>
            <p:nvPr/>
          </p:nvPicPr>
          <p:blipFill rotWithShape="1">
            <a:blip r:embed="rId4">
              <a:alphaModFix/>
            </a:blip>
            <a:srcRect b="0" l="0" r="0" t="0"/>
            <a:stretch/>
          </p:blipFill>
          <p:spPr>
            <a:xfrm>
              <a:off x="7180894" y="4022160"/>
              <a:ext cx="769203" cy="769203"/>
            </a:xfrm>
            <a:prstGeom prst="rect">
              <a:avLst/>
            </a:prstGeom>
            <a:noFill/>
            <a:ln>
              <a:noFill/>
            </a:ln>
          </p:spPr>
        </p:pic>
        <p:pic>
          <p:nvPicPr>
            <p:cNvPr descr="Instance instance icon for the Amazon EC2 service." id="667" name="Google Shape;667;p73"/>
            <p:cNvPicPr preferRelativeResize="0"/>
            <p:nvPr/>
          </p:nvPicPr>
          <p:blipFill rotWithShape="1">
            <a:blip r:embed="rId4">
              <a:alphaModFix/>
            </a:blip>
            <a:srcRect b="0" l="0" r="0" t="0"/>
            <a:stretch/>
          </p:blipFill>
          <p:spPr>
            <a:xfrm>
              <a:off x="8857048" y="4022160"/>
              <a:ext cx="769203" cy="769203"/>
            </a:xfrm>
            <a:prstGeom prst="rect">
              <a:avLst/>
            </a:prstGeom>
            <a:noFill/>
            <a:ln>
              <a:noFill/>
            </a:ln>
          </p:spPr>
        </p:pic>
        <p:pic>
          <p:nvPicPr>
            <p:cNvPr descr="Instance instance icon for the Amazon EC2 service." id="668" name="Google Shape;668;p73"/>
            <p:cNvPicPr preferRelativeResize="0"/>
            <p:nvPr/>
          </p:nvPicPr>
          <p:blipFill rotWithShape="1">
            <a:blip r:embed="rId4">
              <a:alphaModFix/>
            </a:blip>
            <a:srcRect b="0" l="0" r="0" t="0"/>
            <a:stretch/>
          </p:blipFill>
          <p:spPr>
            <a:xfrm>
              <a:off x="8031043" y="4022160"/>
              <a:ext cx="769203" cy="769203"/>
            </a:xfrm>
            <a:prstGeom prst="rect">
              <a:avLst/>
            </a:prstGeom>
            <a:noFill/>
            <a:ln>
              <a:noFill/>
            </a:ln>
          </p:spPr>
        </p:pic>
        <p:pic>
          <p:nvPicPr>
            <p:cNvPr descr="Customer gateway resource icon for the Amazon VPC service.&#10;" id="669" name="Google Shape;669;p73"/>
            <p:cNvPicPr preferRelativeResize="0"/>
            <p:nvPr/>
          </p:nvPicPr>
          <p:blipFill rotWithShape="1">
            <a:blip r:embed="rId5">
              <a:alphaModFix/>
            </a:blip>
            <a:srcRect b="0" l="0" r="0" t="0"/>
            <a:stretch/>
          </p:blipFill>
          <p:spPr>
            <a:xfrm>
              <a:off x="8617387" y="2891422"/>
              <a:ext cx="769203" cy="769203"/>
            </a:xfrm>
            <a:prstGeom prst="rect">
              <a:avLst/>
            </a:prstGeom>
            <a:noFill/>
            <a:ln>
              <a:noFill/>
            </a:ln>
          </p:spPr>
        </p:pic>
        <p:pic>
          <p:nvPicPr>
            <p:cNvPr descr="VPN gateway resource icon for the Amazon VPC service.&#10;" id="670" name="Google Shape;670;p73"/>
            <p:cNvPicPr preferRelativeResize="0"/>
            <p:nvPr/>
          </p:nvPicPr>
          <p:blipFill rotWithShape="1">
            <a:blip r:embed="rId6">
              <a:alphaModFix/>
            </a:blip>
            <a:srcRect b="0" l="0" r="0" t="0"/>
            <a:stretch/>
          </p:blipFill>
          <p:spPr>
            <a:xfrm>
              <a:off x="7566848" y="2891422"/>
              <a:ext cx="769203" cy="769203"/>
            </a:xfrm>
            <a:prstGeom prst="rect">
              <a:avLst/>
            </a:prstGeom>
            <a:noFill/>
            <a:ln>
              <a:noFill/>
            </a:ln>
          </p:spPr>
        </p:pic>
        <p:pic>
          <p:nvPicPr>
            <p:cNvPr descr="File system resource icon for the Amazon EFS service." id="671" name="Google Shape;671;p73"/>
            <p:cNvPicPr preferRelativeResize="0"/>
            <p:nvPr/>
          </p:nvPicPr>
          <p:blipFill rotWithShape="1">
            <a:blip r:embed="rId7">
              <a:alphaModFix/>
            </a:blip>
            <a:srcRect b="0" l="0" r="0" t="0"/>
            <a:stretch/>
          </p:blipFill>
          <p:spPr>
            <a:xfrm>
              <a:off x="8031043" y="1774061"/>
              <a:ext cx="769203" cy="769203"/>
            </a:xfrm>
            <a:prstGeom prst="rect">
              <a:avLst/>
            </a:prstGeom>
            <a:noFill/>
            <a:ln>
              <a:noFill/>
            </a:ln>
          </p:spPr>
        </p:pic>
        <p:pic>
          <p:nvPicPr>
            <p:cNvPr descr="Bucket with objects resource icon for the Amazon S3 service." id="672" name="Google Shape;672;p73"/>
            <p:cNvPicPr preferRelativeResize="0"/>
            <p:nvPr/>
          </p:nvPicPr>
          <p:blipFill rotWithShape="1">
            <a:blip r:embed="rId8">
              <a:alphaModFix/>
            </a:blip>
            <a:srcRect b="0" l="0" r="0" t="0"/>
            <a:stretch/>
          </p:blipFill>
          <p:spPr>
            <a:xfrm>
              <a:off x="9162117" y="1774061"/>
              <a:ext cx="769203" cy="769203"/>
            </a:xfrm>
            <a:prstGeom prst="rect">
              <a:avLst/>
            </a:prstGeom>
            <a:noFill/>
            <a:ln>
              <a:noFill/>
            </a:ln>
          </p:spPr>
        </p:pic>
        <p:pic>
          <p:nvPicPr>
            <p:cNvPr descr="Multiple volumes resource icon for the Amazon EBS service." id="673" name="Google Shape;673;p73"/>
            <p:cNvPicPr preferRelativeResize="0"/>
            <p:nvPr/>
          </p:nvPicPr>
          <p:blipFill rotWithShape="1">
            <a:blip r:embed="rId9">
              <a:alphaModFix/>
            </a:blip>
            <a:srcRect b="0" l="0" r="0" t="0"/>
            <a:stretch/>
          </p:blipFill>
          <p:spPr>
            <a:xfrm>
              <a:off x="6966920" y="1774061"/>
              <a:ext cx="769203" cy="769203"/>
            </a:xfrm>
            <a:prstGeom prst="rect">
              <a:avLst/>
            </a:prstGeom>
            <a:noFill/>
            <a:ln>
              <a:noFill/>
            </a:ln>
          </p:spPr>
        </p:pic>
        <p:pic>
          <p:nvPicPr>
            <p:cNvPr descr="Amazon Relational Database Service (Amazon RDS) service icon." id="674" name="Google Shape;674;p73"/>
            <p:cNvPicPr preferRelativeResize="0"/>
            <p:nvPr/>
          </p:nvPicPr>
          <p:blipFill rotWithShape="1">
            <a:blip r:embed="rId10">
              <a:alphaModFix/>
            </a:blip>
            <a:srcRect b="0" l="0" r="0" t="0"/>
            <a:stretch/>
          </p:blipFill>
          <p:spPr>
            <a:xfrm>
              <a:off x="8924460" y="5265910"/>
              <a:ext cx="652355" cy="652355"/>
            </a:xfrm>
            <a:prstGeom prst="rect">
              <a:avLst/>
            </a:prstGeom>
            <a:noFill/>
            <a:ln>
              <a:noFill/>
            </a:ln>
          </p:spPr>
        </p:pic>
        <p:sp>
          <p:nvSpPr>
            <p:cNvPr id="675" name="Google Shape;675;p73"/>
            <p:cNvSpPr txBox="1"/>
            <p:nvPr/>
          </p:nvSpPr>
          <p:spPr>
            <a:xfrm>
              <a:off x="8183892" y="5941178"/>
              <a:ext cx="224313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RDS</a:t>
              </a:r>
              <a:endParaRPr/>
            </a:p>
          </p:txBody>
        </p:sp>
        <p:pic>
          <p:nvPicPr>
            <p:cNvPr descr="Amazon DynamoDB service icon." id="676" name="Google Shape;676;p73"/>
            <p:cNvPicPr preferRelativeResize="0"/>
            <p:nvPr/>
          </p:nvPicPr>
          <p:blipFill rotWithShape="1">
            <a:blip r:embed="rId11">
              <a:alphaModFix/>
            </a:blip>
            <a:srcRect b="0" l="0" r="0" t="0"/>
            <a:stretch/>
          </p:blipFill>
          <p:spPr>
            <a:xfrm>
              <a:off x="7254722" y="5265910"/>
              <a:ext cx="652355" cy="652355"/>
            </a:xfrm>
            <a:prstGeom prst="rect">
              <a:avLst/>
            </a:prstGeom>
            <a:noFill/>
            <a:ln>
              <a:noFill/>
            </a:ln>
          </p:spPr>
        </p:pic>
        <p:sp>
          <p:nvSpPr>
            <p:cNvPr id="677" name="Google Shape;677;p73"/>
            <p:cNvSpPr txBox="1"/>
            <p:nvPr/>
          </p:nvSpPr>
          <p:spPr>
            <a:xfrm>
              <a:off x="6441074" y="5941178"/>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DynamoDB</a:t>
              </a:r>
              <a:endParaRPr/>
            </a:p>
          </p:txBody>
        </p:sp>
        <p:pic>
          <p:nvPicPr>
            <p:cNvPr descr="AWS Management Console service icon." id="678" name="Google Shape;678;p73"/>
            <p:cNvPicPr preferRelativeResize="0"/>
            <p:nvPr/>
          </p:nvPicPr>
          <p:blipFill rotWithShape="1">
            <a:blip r:embed="rId12">
              <a:alphaModFix/>
            </a:blip>
            <a:srcRect b="0" l="0" r="0" t="0"/>
            <a:stretch/>
          </p:blipFill>
          <p:spPr>
            <a:xfrm>
              <a:off x="2803297" y="3089656"/>
              <a:ext cx="762000" cy="762000"/>
            </a:xfrm>
            <a:prstGeom prst="rect">
              <a:avLst/>
            </a:prstGeom>
            <a:noFill/>
            <a:ln>
              <a:noFill/>
            </a:ln>
          </p:spPr>
        </p:pic>
        <p:pic>
          <p:nvPicPr>
            <p:cNvPr descr="User resource icon for the General Icons category." id="679" name="Google Shape;679;p73"/>
            <p:cNvPicPr preferRelativeResize="0"/>
            <p:nvPr/>
          </p:nvPicPr>
          <p:blipFill rotWithShape="1">
            <a:blip r:embed="rId13">
              <a:alphaModFix/>
            </a:blip>
            <a:srcRect b="0" l="0" r="0" t="0"/>
            <a:stretch/>
          </p:blipFill>
          <p:spPr>
            <a:xfrm>
              <a:off x="830783" y="3004347"/>
              <a:ext cx="849305" cy="84930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85" name="Google Shape;685;p7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Risks from manual processes</a:t>
            </a:r>
            <a:endParaRPr/>
          </a:p>
        </p:txBody>
      </p:sp>
      <p:grpSp>
        <p:nvGrpSpPr>
          <p:cNvPr id="686" name="Google Shape;686;p74"/>
          <p:cNvGrpSpPr/>
          <p:nvPr/>
        </p:nvGrpSpPr>
        <p:grpSpPr>
          <a:xfrm>
            <a:off x="1061628" y="2467350"/>
            <a:ext cx="1604006" cy="1588362"/>
            <a:chOff x="6582317" y="1569493"/>
            <a:chExt cx="1674579" cy="1658246"/>
          </a:xfrm>
        </p:grpSpPr>
        <p:sp>
          <p:nvSpPr>
            <p:cNvPr id="687" name="Google Shape;687;p74"/>
            <p:cNvSpPr/>
            <p:nvPr/>
          </p:nvSpPr>
          <p:spPr>
            <a:xfrm>
              <a:off x="6851176" y="1965278"/>
              <a:ext cx="982639" cy="928047"/>
            </a:xfrm>
            <a:prstGeom prst="cube">
              <a:avLst>
                <a:gd fmla="val 25000" name="adj"/>
              </a:avLst>
            </a:prstGeom>
            <a:noFill/>
            <a:ln cap="flat" cmpd="sng" w="381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688" name="Google Shape;688;p74"/>
            <p:cNvCxnSpPr/>
            <p:nvPr/>
          </p:nvCxnSpPr>
          <p:spPr>
            <a:xfrm rot="10800000">
              <a:off x="7094105" y="1569493"/>
              <a:ext cx="2729" cy="1067211"/>
            </a:xfrm>
            <a:prstGeom prst="straightConnector1">
              <a:avLst/>
            </a:prstGeom>
            <a:noFill/>
            <a:ln cap="flat" cmpd="sng" w="38100">
              <a:solidFill>
                <a:srgbClr val="3F3F3F"/>
              </a:solidFill>
              <a:prstDash val="solid"/>
              <a:round/>
              <a:headEnd len="sm" w="sm" type="none"/>
              <a:tailEnd len="med" w="med" type="triangle"/>
            </a:ln>
          </p:spPr>
        </p:cxnSp>
        <p:cxnSp>
          <p:nvCxnSpPr>
            <p:cNvPr id="689" name="Google Shape;689;p74"/>
            <p:cNvCxnSpPr/>
            <p:nvPr/>
          </p:nvCxnSpPr>
          <p:spPr>
            <a:xfrm>
              <a:off x="7096834" y="2620982"/>
              <a:ext cx="1160062" cy="15722"/>
            </a:xfrm>
            <a:prstGeom prst="straightConnector1">
              <a:avLst/>
            </a:prstGeom>
            <a:noFill/>
            <a:ln cap="flat" cmpd="sng" w="38100">
              <a:solidFill>
                <a:srgbClr val="3F3F3F"/>
              </a:solidFill>
              <a:prstDash val="solid"/>
              <a:round/>
              <a:headEnd len="sm" w="sm" type="none"/>
              <a:tailEnd len="med" w="med" type="triangle"/>
            </a:ln>
          </p:spPr>
        </p:cxnSp>
        <p:cxnSp>
          <p:nvCxnSpPr>
            <p:cNvPr id="690" name="Google Shape;690;p74"/>
            <p:cNvCxnSpPr/>
            <p:nvPr/>
          </p:nvCxnSpPr>
          <p:spPr>
            <a:xfrm flipH="1">
              <a:off x="6582317" y="2605231"/>
              <a:ext cx="511788" cy="622508"/>
            </a:xfrm>
            <a:prstGeom prst="straightConnector1">
              <a:avLst/>
            </a:prstGeom>
            <a:noFill/>
            <a:ln cap="flat" cmpd="sng" w="38100">
              <a:solidFill>
                <a:srgbClr val="3F3F3F"/>
              </a:solidFill>
              <a:prstDash val="solid"/>
              <a:round/>
              <a:headEnd len="sm" w="sm" type="none"/>
              <a:tailEnd len="med" w="med" type="triangle"/>
            </a:ln>
          </p:spPr>
        </p:cxnSp>
      </p:grpSp>
      <p:sp>
        <p:nvSpPr>
          <p:cNvPr id="691" name="Google Shape;691;p74"/>
          <p:cNvSpPr txBox="1"/>
          <p:nvPr/>
        </p:nvSpPr>
        <p:spPr>
          <a:xfrm>
            <a:off x="434826" y="4128161"/>
            <a:ext cx="285761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Play"/>
              <a:buNone/>
            </a:pPr>
            <a:r>
              <a:rPr b="0" i="0" lang="en-US" sz="2000" u="none" cap="none" strike="noStrike">
                <a:solidFill>
                  <a:schemeClr val="dk1"/>
                </a:solidFill>
                <a:latin typeface="Play"/>
                <a:ea typeface="Play"/>
                <a:cs typeface="Play"/>
                <a:sym typeface="Play"/>
              </a:rPr>
              <a:t>Does not support repeatability at scale</a:t>
            </a:r>
            <a:endParaRPr/>
          </a:p>
        </p:txBody>
      </p:sp>
      <p:pic>
        <p:nvPicPr>
          <p:cNvPr id="692" name="Google Shape;692;p74"/>
          <p:cNvPicPr preferRelativeResize="0"/>
          <p:nvPr/>
        </p:nvPicPr>
        <p:blipFill rotWithShape="1">
          <a:blip r:embed="rId3">
            <a:alphaModFix/>
          </a:blip>
          <a:srcRect b="0" l="0" r="0" t="0"/>
          <a:stretch/>
        </p:blipFill>
        <p:spPr>
          <a:xfrm>
            <a:off x="3935080" y="2440421"/>
            <a:ext cx="1738822" cy="1642221"/>
          </a:xfrm>
          <a:prstGeom prst="rect">
            <a:avLst/>
          </a:prstGeom>
          <a:noFill/>
          <a:ln>
            <a:noFill/>
          </a:ln>
        </p:spPr>
      </p:pic>
      <p:sp>
        <p:nvSpPr>
          <p:cNvPr id="693" name="Google Shape;693;p74"/>
          <p:cNvSpPr txBox="1"/>
          <p:nvPr/>
        </p:nvSpPr>
        <p:spPr>
          <a:xfrm>
            <a:off x="3375686" y="4164019"/>
            <a:ext cx="285761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Play"/>
              <a:buNone/>
            </a:pPr>
            <a:r>
              <a:rPr b="0" i="0" lang="en-US" sz="2000" u="none" cap="none" strike="noStrike">
                <a:solidFill>
                  <a:schemeClr val="dk1"/>
                </a:solidFill>
                <a:latin typeface="Play"/>
                <a:ea typeface="Play"/>
                <a:cs typeface="Play"/>
                <a:sym typeface="Play"/>
              </a:rPr>
              <a:t>Does not have version control</a:t>
            </a:r>
            <a:endParaRPr/>
          </a:p>
        </p:txBody>
      </p:sp>
      <p:pic>
        <p:nvPicPr>
          <p:cNvPr id="694" name="Google Shape;694;p74"/>
          <p:cNvPicPr preferRelativeResize="0"/>
          <p:nvPr/>
        </p:nvPicPr>
        <p:blipFill rotWithShape="1">
          <a:blip r:embed="rId4">
            <a:alphaModFix/>
          </a:blip>
          <a:srcRect b="0" l="0" r="0" t="0"/>
          <a:stretch/>
        </p:blipFill>
        <p:spPr>
          <a:xfrm>
            <a:off x="6860847" y="2546846"/>
            <a:ext cx="1429370" cy="1429370"/>
          </a:xfrm>
          <a:prstGeom prst="rect">
            <a:avLst/>
          </a:prstGeom>
          <a:noFill/>
          <a:ln>
            <a:noFill/>
          </a:ln>
        </p:spPr>
      </p:pic>
      <p:sp>
        <p:nvSpPr>
          <p:cNvPr id="695" name="Google Shape;695;p74"/>
          <p:cNvSpPr txBox="1"/>
          <p:nvPr/>
        </p:nvSpPr>
        <p:spPr>
          <a:xfrm>
            <a:off x="6146727" y="4164019"/>
            <a:ext cx="285761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Play"/>
              <a:buNone/>
            </a:pPr>
            <a:r>
              <a:rPr b="0" i="0" lang="en-US" sz="2000" u="none" cap="none" strike="noStrike">
                <a:solidFill>
                  <a:schemeClr val="dk1"/>
                </a:solidFill>
                <a:latin typeface="Play"/>
                <a:ea typeface="Play"/>
                <a:cs typeface="Play"/>
                <a:sym typeface="Play"/>
              </a:rPr>
              <a:t>Lacks audit trails</a:t>
            </a:r>
            <a:endParaRPr/>
          </a:p>
        </p:txBody>
      </p:sp>
      <p:grpSp>
        <p:nvGrpSpPr>
          <p:cNvPr id="696" name="Google Shape;696;p74"/>
          <p:cNvGrpSpPr/>
          <p:nvPr/>
        </p:nvGrpSpPr>
        <p:grpSpPr>
          <a:xfrm>
            <a:off x="9079976" y="2556468"/>
            <a:ext cx="2543290" cy="1410127"/>
            <a:chOff x="9453352" y="1653066"/>
            <a:chExt cx="2112557" cy="1171307"/>
          </a:xfrm>
        </p:grpSpPr>
        <p:cxnSp>
          <p:nvCxnSpPr>
            <p:cNvPr id="697" name="Google Shape;697;p74"/>
            <p:cNvCxnSpPr/>
            <p:nvPr/>
          </p:nvCxnSpPr>
          <p:spPr>
            <a:xfrm>
              <a:off x="10316485" y="2240712"/>
              <a:ext cx="398674" cy="0"/>
            </a:xfrm>
            <a:prstGeom prst="straightConnector1">
              <a:avLst/>
            </a:prstGeom>
            <a:noFill/>
            <a:ln cap="flat" cmpd="sng" w="57150">
              <a:solidFill>
                <a:srgbClr val="7F7F7F"/>
              </a:solidFill>
              <a:prstDash val="solid"/>
              <a:round/>
              <a:headEnd len="sm" w="sm" type="none"/>
              <a:tailEnd len="med" w="med" type="triangle"/>
            </a:ln>
          </p:spPr>
        </p:cxnSp>
        <p:pic>
          <p:nvPicPr>
            <p:cNvPr id="698" name="Google Shape;698;p74"/>
            <p:cNvPicPr preferRelativeResize="0"/>
            <p:nvPr/>
          </p:nvPicPr>
          <p:blipFill rotWithShape="1">
            <a:blip r:embed="rId5">
              <a:alphaModFix/>
            </a:blip>
            <a:srcRect b="0" l="0" r="0" t="0"/>
            <a:stretch/>
          </p:blipFill>
          <p:spPr>
            <a:xfrm>
              <a:off x="9453352" y="1653066"/>
              <a:ext cx="914400" cy="914400"/>
            </a:xfrm>
            <a:prstGeom prst="rect">
              <a:avLst/>
            </a:prstGeom>
            <a:noFill/>
            <a:ln>
              <a:noFill/>
            </a:ln>
          </p:spPr>
        </p:pic>
        <p:pic>
          <p:nvPicPr>
            <p:cNvPr id="699" name="Google Shape;699;p74"/>
            <p:cNvPicPr preferRelativeResize="0"/>
            <p:nvPr/>
          </p:nvPicPr>
          <p:blipFill rotWithShape="1">
            <a:blip r:embed="rId5">
              <a:alphaModFix/>
            </a:blip>
            <a:srcRect b="0" l="0" r="0" t="0"/>
            <a:stretch/>
          </p:blipFill>
          <p:spPr>
            <a:xfrm>
              <a:off x="10651509" y="1909973"/>
              <a:ext cx="914400" cy="914400"/>
            </a:xfrm>
            <a:prstGeom prst="rect">
              <a:avLst/>
            </a:prstGeom>
            <a:noFill/>
            <a:ln>
              <a:noFill/>
            </a:ln>
          </p:spPr>
        </p:pic>
      </p:grpSp>
      <p:sp>
        <p:nvSpPr>
          <p:cNvPr id="700" name="Google Shape;700;p74"/>
          <p:cNvSpPr txBox="1"/>
          <p:nvPr/>
        </p:nvSpPr>
        <p:spPr>
          <a:xfrm>
            <a:off x="9209311" y="4164019"/>
            <a:ext cx="228462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Play"/>
              <a:buNone/>
            </a:pPr>
            <a:r>
              <a:rPr b="0" i="0" lang="en-US" sz="2000" u="none" cap="none" strike="noStrike">
                <a:solidFill>
                  <a:schemeClr val="dk1"/>
                </a:solidFill>
                <a:latin typeface="Play"/>
                <a:ea typeface="Play"/>
                <a:cs typeface="Play"/>
                <a:sym typeface="Play"/>
              </a:rPr>
              <a:t>Has inconsistent configurations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